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6B_C41E929C.xml" ContentType="application/vnd.ms-powerpoint.comments+xml"/>
  <Override PartName="/ppt/notesSlides/notesSlide2.xml" ContentType="application/vnd.openxmlformats-officedocument.presentationml.notesSlide+xml"/>
  <Override PartName="/ppt/comments/modernComment_35F_A61EFCA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7" r:id="rId5"/>
    <p:sldId id="887" r:id="rId6"/>
    <p:sldId id="875" r:id="rId7"/>
    <p:sldId id="863" r:id="rId8"/>
    <p:sldId id="865" r:id="rId9"/>
    <p:sldId id="866" r:id="rId10"/>
    <p:sldId id="867" r:id="rId11"/>
    <p:sldId id="889" r:id="rId12"/>
    <p:sldId id="259" r:id="rId13"/>
    <p:sldId id="268" r:id="rId14"/>
    <p:sldId id="261" r:id="rId15"/>
    <p:sldId id="8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A5E85F-AFD3-8336-8A1B-2C1EE86E10F0}" name="Guest User" initials="GU" userId="S::urn:spo:tenantanon#21f988f3-90d1-46e8-ba42-01e2275a526c::" providerId="AD"/>
  <p188:author id="{6E333187-DA5D-4966-451D-827688D7B936}" name="Naomi Bennett-Steele (Geography, Earth and Environmental Sciences)" initials="NBS(EaES" userId="S::n.h.bennett@bham.ac.uk::2ce13cd6-7b6c-46c7-80dc-1dd1f411c12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56761-20F5-032E-9BF0-508E1EC03C7D}" v="14" dt="2025-06-18T23:18:45.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9"/>
  </p:normalViewPr>
  <p:slideViewPr>
    <p:cSldViewPr snapToGrid="0">
      <p:cViewPr varScale="1">
        <p:scale>
          <a:sx n="147" d="100"/>
          <a:sy n="147" d="100"/>
        </p:scale>
        <p:origin x="9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Bartington (Applied Health Sciences)" userId="S::s.bartington@bham.ac.uk::22e862b6-34b0-40ef-b25d-adf44882359f" providerId="AD" clId="Web-{81656761-20F5-032E-9BF0-508E1EC03C7D}"/>
    <pc:docChg chg="modSld">
      <pc:chgData name="Suzanne Bartington (Applied Health Sciences)" userId="S::s.bartington@bham.ac.uk::22e862b6-34b0-40ef-b25d-adf44882359f" providerId="AD" clId="Web-{81656761-20F5-032E-9BF0-508E1EC03C7D}" dt="2025-06-18T23:18:45.847" v="12" actId="20577"/>
      <pc:docMkLst>
        <pc:docMk/>
      </pc:docMkLst>
      <pc:sldChg chg="modSp">
        <pc:chgData name="Suzanne Bartington (Applied Health Sciences)" userId="S::s.bartington@bham.ac.uk::22e862b6-34b0-40ef-b25d-adf44882359f" providerId="AD" clId="Web-{81656761-20F5-032E-9BF0-508E1EC03C7D}" dt="2025-06-18T23:18:45.847" v="12" actId="20577"/>
        <pc:sldMkLst>
          <pc:docMk/>
          <pc:sldMk cId="1758376016" sldId="257"/>
        </pc:sldMkLst>
        <pc:spChg chg="mod">
          <ac:chgData name="Suzanne Bartington (Applied Health Sciences)" userId="S::s.bartington@bham.ac.uk::22e862b6-34b0-40ef-b25d-adf44882359f" providerId="AD" clId="Web-{81656761-20F5-032E-9BF0-508E1EC03C7D}" dt="2025-06-18T23:18:45.847" v="12" actId="20577"/>
          <ac:spMkLst>
            <pc:docMk/>
            <pc:sldMk cId="1758376016" sldId="257"/>
            <ac:spMk id="3" creationId="{D0C2B5CD-D401-528D-557E-48854B834C63}"/>
          </ac:spMkLst>
        </pc:spChg>
      </pc:sldChg>
    </pc:docChg>
  </pc:docChgLst>
</pc:chgInfo>
</file>

<file path=ppt/comments/modernComment_35F_A61EFCA0.xml><?xml version="1.0" encoding="utf-8"?>
<p188:cmLst xmlns:a="http://schemas.openxmlformats.org/drawingml/2006/main" xmlns:r="http://schemas.openxmlformats.org/officeDocument/2006/relationships" xmlns:p188="http://schemas.microsoft.com/office/powerpoint/2018/8/main">
  <p188:cm id="{715C71C2-A373-4A8C-B0F2-8E5B0BCA2610}" authorId="{BAA5E85F-AFD3-8336-8A1B-2C1EE86E10F0}" created="2025-06-18T09:55:52.373">
    <ac:deMkLst xmlns:ac="http://schemas.microsoft.com/office/drawing/2013/main/command">
      <pc:docMk xmlns:pc="http://schemas.microsoft.com/office/powerpoint/2013/main/command"/>
      <pc:sldMk xmlns:pc="http://schemas.microsoft.com/office/powerpoint/2013/main/command" cId="2787048608" sldId="863"/>
      <ac:spMk id="7" creationId="{992627D3-8EE8-27F2-EDBB-96ED295FE1A1}"/>
    </ac:deMkLst>
    <p188:txBody>
      <a:bodyPr/>
      <a:lstStyle/>
      <a:p>
        <a:r>
          <a:rPr lang="en-GB"/>
          <a:t>could we combine this and the previous slide for a what is PSM and here is the transport map slide?</a:t>
        </a:r>
      </a:p>
    </p188:txBody>
  </p188:cm>
</p188:cmLst>
</file>

<file path=ppt/comments/modernComment_36B_C41E929C.xml><?xml version="1.0" encoding="utf-8"?>
<p188:cmLst xmlns:a="http://schemas.openxmlformats.org/drawingml/2006/main" xmlns:r="http://schemas.openxmlformats.org/officeDocument/2006/relationships" xmlns:p188="http://schemas.microsoft.com/office/powerpoint/2018/8/main">
  <p188:cm id="{CC88C733-DA54-483C-BD9B-158BB87BE982}" authorId="{6E333187-DA5D-4966-451D-827688D7B936}" created="2025-06-17T12:00:01.212">
    <ac:deMkLst xmlns:ac="http://schemas.microsoft.com/office/drawing/2013/main/command">
      <pc:docMk xmlns:pc="http://schemas.microsoft.com/office/powerpoint/2013/main/command"/>
      <pc:sldMk xmlns:pc="http://schemas.microsoft.com/office/powerpoint/2013/main/command" cId="3290337948" sldId="875"/>
      <ac:spMk id="3" creationId="{00A8C486-EA55-3ECD-2751-5BB909E075B3}"/>
    </ac:deMkLst>
    <p188:txBody>
      <a:bodyPr/>
      <a:lstStyle/>
      <a:p>
        <a:r>
          <a:rPr lang="en-GB"/>
          <a:t>I think this text is what we want to say, but lets cut down what’s on the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900CF-8602-1A41-A471-7B4104C82C06}" type="datetimeFigureOut">
              <a:rPr lang="en-GB" smtClean="0"/>
              <a:t>18/06/2025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BFC44-49C9-154A-A226-42BC20DC4770}" type="slidenum">
              <a:rPr lang="en-GB" smtClean="0"/>
              <a:t>‹#›</a:t>
            </a:fld>
            <a:endParaRPr lang="en-GB"/>
          </a:p>
        </p:txBody>
      </p:sp>
    </p:spTree>
    <p:extLst>
      <p:ext uri="{BB962C8B-B14F-4D97-AF65-F5344CB8AC3E}">
        <p14:creationId xmlns:p14="http://schemas.microsoft.com/office/powerpoint/2010/main" val="32239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9E30-469D-3230-4916-EED586F0C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56DD3-6D47-9C15-AC90-061BF74C5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CD083-6A31-210D-1EA4-A385F337FA36}"/>
              </a:ext>
            </a:extLst>
          </p:cNvPr>
          <p:cNvSpPr>
            <a:spLocks noGrp="1"/>
          </p:cNvSpPr>
          <p:nvPr>
            <p:ph type="body" idx="1"/>
          </p:nvPr>
        </p:nvSpPr>
        <p:spPr/>
        <p:txBody>
          <a:bodyPr/>
          <a:lstStyle/>
          <a:p>
            <a:r>
              <a:rPr lang="en-GB">
                <a:latin typeface="Arial Nova Light"/>
              </a:rPr>
              <a:t>Physical infrastructure of transport systems connected to multiple, interacting social, economic, political, environmental and physical factors </a:t>
            </a:r>
            <a:endParaRPr lang="en-US"/>
          </a:p>
          <a:p>
            <a:r>
              <a:rPr lang="en-GB">
                <a:latin typeface="Arial Nova Light"/>
              </a:rPr>
              <a:t>Must deliver multiple outcomes: reduced carbon emissions; improved air quality; equitable access to services and liveable places</a:t>
            </a:r>
            <a:endParaRPr lang="en-US"/>
          </a:p>
          <a:p>
            <a:r>
              <a:rPr lang="en-GB">
                <a:latin typeface="Arial Nova Light"/>
              </a:rPr>
              <a:t>Interactions mean unexpected indirect effects outside what we normally consider </a:t>
            </a:r>
          </a:p>
          <a:p>
            <a:r>
              <a:rPr lang="en-GB">
                <a:latin typeface="Arial Nova Light"/>
              </a:rPr>
              <a:t>Trade-offs between outcomes often seen</a:t>
            </a:r>
          </a:p>
          <a:p>
            <a:r>
              <a:rPr lang="en-GB" sz="1400">
                <a:latin typeface="Arial Nova Light"/>
              </a:rPr>
              <a:t>"Carbon tunnel vision" – by trying to reduce carbon you can negatively affect other important outcomes </a:t>
            </a:r>
            <a:endParaRPr lang="en-GB">
              <a:latin typeface="Arial Nova Light"/>
            </a:endParaRPr>
          </a:p>
          <a:p>
            <a:r>
              <a:rPr lang="en-GB">
                <a:latin typeface="Arial Nova Light"/>
              </a:rPr>
              <a:t>Need to understand interactions between ‘system factors’ so a complete picture can be used in decision making  - participatory systems mapping</a:t>
            </a:r>
            <a:endParaRPr lang="en-GB"/>
          </a:p>
          <a:p>
            <a:endParaRPr lang="en-GB"/>
          </a:p>
        </p:txBody>
      </p:sp>
      <p:sp>
        <p:nvSpPr>
          <p:cNvPr id="4" name="Slide Number Placeholder 3">
            <a:extLst>
              <a:ext uri="{FF2B5EF4-FFF2-40B4-BE49-F238E27FC236}">
                <a16:creationId xmlns:a16="http://schemas.microsoft.com/office/drawing/2014/main" id="{85A0B580-1C76-2583-6410-CAD859D41B7B}"/>
              </a:ext>
            </a:extLst>
          </p:cNvPr>
          <p:cNvSpPr>
            <a:spLocks noGrp="1"/>
          </p:cNvSpPr>
          <p:nvPr>
            <p:ph type="sldNum" sz="quarter" idx="5"/>
          </p:nvPr>
        </p:nvSpPr>
        <p:spPr/>
        <p:txBody>
          <a:bodyPr/>
          <a:lstStyle/>
          <a:p>
            <a:fld id="{87584B16-424D-ED4F-9980-CDA370C011D5}" type="slidenum">
              <a:rPr lang="en-GB" smtClean="0"/>
              <a:t>3</a:t>
            </a:fld>
            <a:endParaRPr lang="en-GB"/>
          </a:p>
        </p:txBody>
      </p:sp>
    </p:spTree>
    <p:extLst>
      <p:ext uri="{BB962C8B-B14F-4D97-AF65-F5344CB8AC3E}">
        <p14:creationId xmlns:p14="http://schemas.microsoft.com/office/powerpoint/2010/main" val="369967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584B16-424D-ED4F-9980-CDA370C011D5}" type="slidenum">
              <a:rPr lang="en-GB" smtClean="0"/>
              <a:t>4</a:t>
            </a:fld>
            <a:endParaRPr lang="en-GB"/>
          </a:p>
        </p:txBody>
      </p:sp>
    </p:spTree>
    <p:extLst>
      <p:ext uri="{BB962C8B-B14F-4D97-AF65-F5344CB8AC3E}">
        <p14:creationId xmlns:p14="http://schemas.microsoft.com/office/powerpoint/2010/main" val="122810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Calibri"/>
                <a:ea typeface="Calibri"/>
                <a:cs typeface="Calibri"/>
              </a:rPr>
              <a:t>U.K. transport decarbonisation policies are predominantly focussed on the uptake of electric vehicles (EVs)</a:t>
            </a:r>
          </a:p>
          <a:p>
            <a:endParaRPr lang="en-US"/>
          </a:p>
          <a:p>
            <a:r>
              <a:rPr lang="en-GB" sz="1200">
                <a:latin typeface="Calibri"/>
                <a:ea typeface="Calibri"/>
                <a:cs typeface="Calibri"/>
              </a:rPr>
              <a:t>Evidence is growing of increasing reliance on vehicles for short trips. More EVs &gt; more private vehicles/miles and more congestion. Multiple negative impacts:</a:t>
            </a:r>
            <a:endParaRPr lang="en-GB"/>
          </a:p>
          <a:p>
            <a:r>
              <a:rPr lang="en-GB" sz="1200">
                <a:latin typeface="Arial"/>
                <a:cs typeface="Arial"/>
              </a:rPr>
              <a:t>•</a:t>
            </a:r>
            <a:r>
              <a:rPr lang="en-GB" sz="1200">
                <a:latin typeface="Calibri"/>
                <a:ea typeface="Calibri"/>
                <a:cs typeface="Calibri"/>
              </a:rPr>
              <a:t>Pleasantness and </a:t>
            </a:r>
            <a:r>
              <a:rPr lang="en-GB" sz="1200" err="1">
                <a:latin typeface="Calibri"/>
                <a:ea typeface="Calibri"/>
                <a:cs typeface="Calibri"/>
              </a:rPr>
              <a:t>livability</a:t>
            </a:r>
            <a:r>
              <a:rPr lang="en-GB" sz="1200">
                <a:latin typeface="Calibri"/>
                <a:ea typeface="Calibri"/>
                <a:cs typeface="Calibri"/>
              </a:rPr>
              <a:t> of neighbourhoods</a:t>
            </a:r>
            <a:endParaRPr lang="en-GB"/>
          </a:p>
          <a:p>
            <a:r>
              <a:rPr lang="en-GB" sz="1200">
                <a:latin typeface="Arial"/>
                <a:cs typeface="Arial"/>
              </a:rPr>
              <a:t>•</a:t>
            </a:r>
            <a:r>
              <a:rPr lang="en-GB" sz="1200">
                <a:latin typeface="Calibri"/>
                <a:ea typeface="Calibri"/>
                <a:cs typeface="Calibri"/>
              </a:rPr>
              <a:t>Community severance and local social networks</a:t>
            </a:r>
            <a:endParaRPr lang="en-GB"/>
          </a:p>
          <a:p>
            <a:r>
              <a:rPr lang="en-GB" sz="1200">
                <a:latin typeface="Arial"/>
                <a:cs typeface="Arial"/>
              </a:rPr>
              <a:t>•</a:t>
            </a:r>
            <a:r>
              <a:rPr lang="en-GB" sz="1200">
                <a:latin typeface="Calibri"/>
                <a:ea typeface="Calibri"/>
                <a:cs typeface="Calibri"/>
              </a:rPr>
              <a:t>Active travel and physical and mental health</a:t>
            </a:r>
            <a:endParaRPr lang="en-GB"/>
          </a:p>
          <a:p>
            <a:r>
              <a:rPr lang="en-GB" sz="1200">
                <a:latin typeface="Arial"/>
                <a:cs typeface="Arial"/>
              </a:rPr>
              <a:t>•</a:t>
            </a:r>
            <a:r>
              <a:rPr lang="en-GB" sz="1200">
                <a:latin typeface="Calibri"/>
                <a:ea typeface="Calibri"/>
                <a:cs typeface="Calibri"/>
              </a:rPr>
              <a:t>Public transport and access to affordable transport</a:t>
            </a:r>
            <a:endParaRPr lang="en-GB"/>
          </a:p>
          <a:p>
            <a:r>
              <a:rPr lang="en-GB" sz="1200">
                <a:latin typeface="Arial"/>
                <a:cs typeface="Arial"/>
              </a:rPr>
              <a:t>•</a:t>
            </a:r>
            <a:r>
              <a:rPr lang="en-GB" sz="1200">
                <a:latin typeface="Calibri"/>
                <a:ea typeface="Calibri"/>
                <a:cs typeface="Calibri"/>
              </a:rPr>
              <a:t>PM emissions from tyres and brakes and air quality</a:t>
            </a:r>
            <a:endParaRPr lang="en-GB"/>
          </a:p>
          <a:p>
            <a:r>
              <a:rPr lang="en-GB" sz="1200">
                <a:latin typeface="Calibri"/>
                <a:ea typeface="Calibri"/>
                <a:cs typeface="Calibri"/>
              </a:rPr>
              <a:t>Poorer communities were disproportionately affected</a:t>
            </a:r>
            <a:endParaRPr lang="en-GB"/>
          </a:p>
          <a:p>
            <a:endParaRPr lang="en-GB"/>
          </a:p>
        </p:txBody>
      </p:sp>
      <p:sp>
        <p:nvSpPr>
          <p:cNvPr id="4" name="Slide Number Placeholder 3"/>
          <p:cNvSpPr>
            <a:spLocks noGrp="1"/>
          </p:cNvSpPr>
          <p:nvPr>
            <p:ph type="sldNum" sz="quarter" idx="5"/>
          </p:nvPr>
        </p:nvSpPr>
        <p:spPr/>
        <p:txBody>
          <a:bodyPr/>
          <a:lstStyle/>
          <a:p>
            <a:fld id="{87584B16-424D-ED4F-9980-CDA370C011D5}" type="slidenum">
              <a:rPr lang="en-GB" smtClean="0"/>
              <a:t>6</a:t>
            </a:fld>
            <a:endParaRPr lang="en-GB"/>
          </a:p>
        </p:txBody>
      </p:sp>
    </p:spTree>
    <p:extLst>
      <p:ext uri="{BB962C8B-B14F-4D97-AF65-F5344CB8AC3E}">
        <p14:creationId xmlns:p14="http://schemas.microsoft.com/office/powerpoint/2010/main" val="159430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Make sure that equity point about public transport particularly buses is made</a:t>
            </a:r>
          </a:p>
        </p:txBody>
      </p:sp>
      <p:sp>
        <p:nvSpPr>
          <p:cNvPr id="4" name="Slide Number Placeholder 3"/>
          <p:cNvSpPr>
            <a:spLocks noGrp="1"/>
          </p:cNvSpPr>
          <p:nvPr>
            <p:ph type="sldNum" sz="quarter" idx="5"/>
          </p:nvPr>
        </p:nvSpPr>
        <p:spPr/>
        <p:txBody>
          <a:bodyPr/>
          <a:lstStyle/>
          <a:p>
            <a:fld id="{87584B16-424D-ED4F-9980-CDA370C011D5}" type="slidenum">
              <a:rPr lang="en-GB" smtClean="0"/>
              <a:t>7</a:t>
            </a:fld>
            <a:endParaRPr lang="en-GB"/>
          </a:p>
        </p:txBody>
      </p:sp>
    </p:spTree>
    <p:extLst>
      <p:ext uri="{BB962C8B-B14F-4D97-AF65-F5344CB8AC3E}">
        <p14:creationId xmlns:p14="http://schemas.microsoft.com/office/powerpoint/2010/main" val="32547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Nova Light"/>
              </a:rPr>
              <a:t>BUT The negative impacts of congestion from EVs on social and health outcomes and the death spiral for public transport </a:t>
            </a:r>
            <a:r>
              <a:rPr lang="en-GB" sz="1200" i="1">
                <a:latin typeface="Arial Nova Light"/>
              </a:rPr>
              <a:t>can all work in the opposite direction</a:t>
            </a:r>
          </a:p>
          <a:p>
            <a:r>
              <a:rPr lang="en-GB" sz="1200">
                <a:latin typeface="Arial Nova Light"/>
              </a:rPr>
              <a:t>If we decrease congestion, we increase health and social benefits and we can reverse the death spiral into a virtuous cycle the more we reduce congestion, the more viable, reliable, affordable and accessible public transport becomes and the more people take buses. Leading to a drive towards buses and away from cars</a:t>
            </a:r>
          </a:p>
          <a:p>
            <a:r>
              <a:rPr lang="en-GB" sz="1200">
                <a:latin typeface="Arial Nova Light"/>
              </a:rPr>
              <a:t>Similar positive feedback loops exist for active travel, fewer cars, wheeling becomes healthier and safer, people get fitter and more people leave their cars for bikes/walking/wheeling</a:t>
            </a:r>
          </a:p>
          <a:p>
            <a:endParaRPr lang="en-GB"/>
          </a:p>
        </p:txBody>
      </p:sp>
      <p:sp>
        <p:nvSpPr>
          <p:cNvPr id="4" name="Slide Number Placeholder 3"/>
          <p:cNvSpPr>
            <a:spLocks noGrp="1"/>
          </p:cNvSpPr>
          <p:nvPr>
            <p:ph type="sldNum" sz="quarter" idx="5"/>
          </p:nvPr>
        </p:nvSpPr>
        <p:spPr/>
        <p:txBody>
          <a:bodyPr/>
          <a:lstStyle/>
          <a:p>
            <a:fld id="{87584B16-424D-ED4F-9980-CDA370C011D5}" type="slidenum">
              <a:rPr lang="en-GB" smtClean="0"/>
              <a:t>8</a:t>
            </a:fld>
            <a:endParaRPr lang="en-GB"/>
          </a:p>
        </p:txBody>
      </p:sp>
    </p:spTree>
    <p:extLst>
      <p:ext uri="{BB962C8B-B14F-4D97-AF65-F5344CB8AC3E}">
        <p14:creationId xmlns:p14="http://schemas.microsoft.com/office/powerpoint/2010/main" val="428488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latin typeface="Arial Nova Light"/>
              </a:rPr>
              <a:t>(We can use systems approaches to identify interventions with multiple co-benefits)</a:t>
            </a:r>
            <a:endParaRPr lang="en-GB" sz="1400">
              <a:latin typeface="Arial Nova Light"/>
            </a:endParaRPr>
          </a:p>
          <a:p>
            <a:r>
              <a:rPr lang="en-GB" sz="1200">
                <a:latin typeface="Arial Nova Light"/>
              </a:rPr>
              <a:t>Space use and well-designed public space lead to a whole host of positive co-benefits and can also make bus travel more viable by allowing reinforcing feedbacks to kick in</a:t>
            </a:r>
          </a:p>
          <a:p>
            <a:endParaRPr lang="en-GB"/>
          </a:p>
        </p:txBody>
      </p:sp>
      <p:sp>
        <p:nvSpPr>
          <p:cNvPr id="4" name="Slide Number Placeholder 3"/>
          <p:cNvSpPr>
            <a:spLocks noGrp="1"/>
          </p:cNvSpPr>
          <p:nvPr>
            <p:ph type="sldNum" sz="quarter" idx="5"/>
          </p:nvPr>
        </p:nvSpPr>
        <p:spPr/>
        <p:txBody>
          <a:bodyPr/>
          <a:lstStyle/>
          <a:p>
            <a:fld id="{87584B16-424D-ED4F-9980-CDA370C011D5}" type="slidenum">
              <a:rPr lang="en-GB" smtClean="0"/>
              <a:t>9</a:t>
            </a:fld>
            <a:endParaRPr lang="en-GB"/>
          </a:p>
        </p:txBody>
      </p:sp>
    </p:spTree>
    <p:extLst>
      <p:ext uri="{BB962C8B-B14F-4D97-AF65-F5344CB8AC3E}">
        <p14:creationId xmlns:p14="http://schemas.microsoft.com/office/powerpoint/2010/main" val="275418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By expanding the network, the influence of these land/space use related factors on the factors of interest (in the LCAT model) can be shown. Additional exposures (Physical activity, Exposure to air pollution, green space use and injury) and health outcomes are closely related to the impacts of changes in these land/space use factors. The pathways shown may be partially reflected in the LCAT modelling, or may be supplementary.</a:t>
            </a:r>
          </a:p>
          <a:p>
            <a:endParaRPr lang="en-GB"/>
          </a:p>
          <a:p>
            <a:r>
              <a:rPr lang="en-GB"/>
              <a:t>Social cultural pathways and influence on health</a:t>
            </a:r>
          </a:p>
          <a:p>
            <a:endParaRPr lang="en-GB"/>
          </a:p>
          <a:p>
            <a:r>
              <a:rPr lang="en-GB"/>
              <a:t>Mold? – kids can’t have friends over, etc, stress</a:t>
            </a:r>
          </a:p>
          <a:p>
            <a:endParaRPr lang="en-GB"/>
          </a:p>
          <a:p>
            <a:endParaRPr lang="en-GB"/>
          </a:p>
        </p:txBody>
      </p:sp>
      <p:sp>
        <p:nvSpPr>
          <p:cNvPr id="4" name="Slide Number Placeholder 3"/>
          <p:cNvSpPr>
            <a:spLocks noGrp="1"/>
          </p:cNvSpPr>
          <p:nvPr>
            <p:ph type="sldNum" sz="quarter" idx="5"/>
          </p:nvPr>
        </p:nvSpPr>
        <p:spPr/>
        <p:txBody>
          <a:bodyPr/>
          <a:lstStyle/>
          <a:p>
            <a:fld id="{05C76291-A864-F54C-89E5-5CA81A59C04A}" type="slidenum">
              <a:rPr lang="en-GB" smtClean="0"/>
              <a:t>10</a:t>
            </a:fld>
            <a:endParaRPr lang="en-GB"/>
          </a:p>
        </p:txBody>
      </p:sp>
    </p:spTree>
    <p:extLst>
      <p:ext uri="{BB962C8B-B14F-4D97-AF65-F5344CB8AC3E}">
        <p14:creationId xmlns:p14="http://schemas.microsoft.com/office/powerpoint/2010/main" val="254676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584B16-424D-ED4F-9980-CDA370C011D5}" type="slidenum">
              <a:rPr lang="en-GB" smtClean="0"/>
              <a:t>11</a:t>
            </a:fld>
            <a:endParaRPr lang="en-GB"/>
          </a:p>
        </p:txBody>
      </p:sp>
    </p:spTree>
    <p:extLst>
      <p:ext uri="{BB962C8B-B14F-4D97-AF65-F5344CB8AC3E}">
        <p14:creationId xmlns:p14="http://schemas.microsoft.com/office/powerpoint/2010/main" val="147111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05F7-12EE-2FA9-8338-8C9CF829E69D}"/>
              </a:ext>
            </a:extLst>
          </p:cNvPr>
          <p:cNvSpPr>
            <a:spLocks noGrp="1"/>
          </p:cNvSpPr>
          <p:nvPr>
            <p:ph type="ctrTitle" hasCustomPrompt="1"/>
          </p:nvPr>
        </p:nvSpPr>
        <p:spPr>
          <a:xfrm>
            <a:off x="1523999" y="2036006"/>
            <a:ext cx="5736609" cy="1392994"/>
          </a:xfrm>
          <a:prstGeom prst="rect">
            <a:avLst/>
          </a:prstGeom>
        </p:spPr>
        <p:txBody>
          <a:bodyPr anchor="b"/>
          <a:lstStyle>
            <a:lvl1pPr algn="ctr">
              <a:defRPr sz="6000" b="1">
                <a:solidFill>
                  <a:srgbClr val="69AC4A"/>
                </a:solidFill>
                <a:latin typeface="Arial Nova Light" panose="020B0304020202020204" pitchFamily="34" charset="0"/>
              </a:defRPr>
            </a:lvl1pPr>
          </a:lstStyle>
          <a:p>
            <a:r>
              <a:rPr lang="en-US"/>
              <a:t>Insert Title</a:t>
            </a:r>
            <a:endParaRPr lang="en-GB"/>
          </a:p>
        </p:txBody>
      </p:sp>
      <p:sp>
        <p:nvSpPr>
          <p:cNvPr id="3" name="Subtitle 2">
            <a:extLst>
              <a:ext uri="{FF2B5EF4-FFF2-40B4-BE49-F238E27FC236}">
                <a16:creationId xmlns:a16="http://schemas.microsoft.com/office/drawing/2014/main" id="{EA1DAE62-7074-E97E-A314-2A0EBD679350}"/>
              </a:ext>
            </a:extLst>
          </p:cNvPr>
          <p:cNvSpPr>
            <a:spLocks noGrp="1"/>
          </p:cNvSpPr>
          <p:nvPr>
            <p:ph type="subTitle" idx="1" hasCustomPrompt="1"/>
          </p:nvPr>
        </p:nvSpPr>
        <p:spPr>
          <a:xfrm>
            <a:off x="1523999" y="3808648"/>
            <a:ext cx="5736609" cy="422158"/>
          </a:xfrm>
          <a:prstGeom prst="rect">
            <a:avLst/>
          </a:prstGeom>
        </p:spPr>
        <p:txBody>
          <a:bodyPr>
            <a:normAutofit/>
          </a:bodyPr>
          <a:lstStyle>
            <a:lvl1pPr marL="0" indent="0" algn="ctr">
              <a:buNone/>
              <a:defRPr sz="2000">
                <a:latin typeface="Arial Nova Cond" panose="020B0506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it-IT"/>
              <a:t>Insert Name &amp; Department and/or Organisation</a:t>
            </a:r>
          </a:p>
        </p:txBody>
      </p:sp>
    </p:spTree>
    <p:extLst>
      <p:ext uri="{BB962C8B-B14F-4D97-AF65-F5344CB8AC3E}">
        <p14:creationId xmlns:p14="http://schemas.microsoft.com/office/powerpoint/2010/main" val="5502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7D84-FEEE-F72C-FA25-ECC3200AD5B1}"/>
              </a:ext>
            </a:extLst>
          </p:cNvPr>
          <p:cNvSpPr>
            <a:spLocks noGrp="1"/>
          </p:cNvSpPr>
          <p:nvPr>
            <p:ph type="title"/>
          </p:nvPr>
        </p:nvSpPr>
        <p:spPr>
          <a:xfrm>
            <a:off x="838200" y="365125"/>
            <a:ext cx="6804546" cy="1325563"/>
          </a:xfrm>
          <a:prstGeom prst="rect">
            <a:avLst/>
          </a:prstGeom>
        </p:spPr>
        <p:txBody>
          <a:bodyPr/>
          <a:lstStyle>
            <a:lvl1pPr>
              <a:defRPr b="1">
                <a:solidFill>
                  <a:srgbClr val="417B33"/>
                </a:solidFill>
                <a:latin typeface="Arial Nova Cond Light" panose="020F050202020403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518A06-62D0-7FFF-75AC-43C512E20909}"/>
              </a:ext>
            </a:extLst>
          </p:cNvPr>
          <p:cNvSpPr>
            <a:spLocks noGrp="1"/>
          </p:cNvSpPr>
          <p:nvPr>
            <p:ph idx="1"/>
          </p:nvPr>
        </p:nvSpPr>
        <p:spPr>
          <a:xfrm>
            <a:off x="838200" y="1825625"/>
            <a:ext cx="10515600" cy="4351338"/>
          </a:xfrm>
          <a:prstGeom prst="rect">
            <a:avLst/>
          </a:prstGeom>
        </p:spPr>
        <p:txBody>
          <a:bodyPr/>
          <a:lstStyle>
            <a:lvl1pPr>
              <a:defRPr>
                <a:latin typeface="Arial Nova Light" panose="020F0502020204030204" pitchFamily="34" charset="0"/>
              </a:defRPr>
            </a:lvl1pPr>
            <a:lvl2pPr>
              <a:defRPr>
                <a:latin typeface="Arial Nova Light" panose="020F0502020204030204" pitchFamily="34" charset="0"/>
              </a:defRPr>
            </a:lvl2pPr>
            <a:lvl3pPr>
              <a:defRPr>
                <a:latin typeface="Arial Nova Light" panose="020F0502020204030204" pitchFamily="34" charset="0"/>
              </a:defRPr>
            </a:lvl3pPr>
            <a:lvl4pPr>
              <a:defRPr>
                <a:latin typeface="Arial Nova Light" panose="020F0502020204030204" pitchFamily="34" charset="0"/>
              </a:defRPr>
            </a:lvl4pPr>
            <a:lvl5pPr>
              <a:defRPr>
                <a:latin typeface="Arial Nova Light"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2">
            <a:extLst>
              <a:ext uri="{FF2B5EF4-FFF2-40B4-BE49-F238E27FC236}">
                <a16:creationId xmlns:a16="http://schemas.microsoft.com/office/drawing/2014/main" id="{1F6E6E69-9D1B-0935-33D8-A024BADA01F6}"/>
              </a:ext>
            </a:extLst>
          </p:cNvPr>
          <p:cNvSpPr>
            <a:spLocks noGrp="1"/>
          </p:cNvSpPr>
          <p:nvPr>
            <p:ph type="dt" sz="half" idx="10"/>
          </p:nvPr>
        </p:nvSpPr>
        <p:spPr>
          <a:xfrm>
            <a:off x="838200" y="6356350"/>
            <a:ext cx="2743200" cy="365125"/>
          </a:xfrm>
          <a:prstGeom prst="rect">
            <a:avLst/>
          </a:prstGeom>
        </p:spPr>
        <p:txBody>
          <a:bodyPr/>
          <a:lstStyle/>
          <a:p>
            <a:fld id="{555B12A2-DEFE-454A-BB69-3367960569AB}" type="datetimeFigureOut">
              <a:rPr lang="en-GB" smtClean="0"/>
              <a:t>18/06/2025</a:t>
            </a:fld>
            <a:endParaRPr lang="en-GB"/>
          </a:p>
        </p:txBody>
      </p:sp>
    </p:spTree>
    <p:extLst>
      <p:ext uri="{BB962C8B-B14F-4D97-AF65-F5344CB8AC3E}">
        <p14:creationId xmlns:p14="http://schemas.microsoft.com/office/powerpoint/2010/main" val="178430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CC45-7FA5-D52E-F284-65C29C909291}"/>
              </a:ext>
            </a:extLst>
          </p:cNvPr>
          <p:cNvSpPr>
            <a:spLocks noGrp="1"/>
          </p:cNvSpPr>
          <p:nvPr>
            <p:ph type="title"/>
          </p:nvPr>
        </p:nvSpPr>
        <p:spPr>
          <a:xfrm>
            <a:off x="831850" y="1709738"/>
            <a:ext cx="10515600" cy="2852737"/>
          </a:xfrm>
          <a:prstGeom prst="rect">
            <a:avLst/>
          </a:prstGeom>
        </p:spPr>
        <p:txBody>
          <a:bodyPr anchor="b"/>
          <a:lstStyle>
            <a:lvl1pPr>
              <a:defRPr sz="6000" b="1">
                <a:solidFill>
                  <a:srgbClr val="417B33"/>
                </a:solidFill>
                <a:latin typeface="Arial Nova Cond Light" panose="020B0306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5B03CA-172A-0410-E1DE-85A3D32C4F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latin typeface="Arial Nova Light" panose="020B03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BC3F94-9CCE-CE85-34C2-119860E5B3D2}"/>
              </a:ext>
            </a:extLst>
          </p:cNvPr>
          <p:cNvSpPr>
            <a:spLocks noGrp="1"/>
          </p:cNvSpPr>
          <p:nvPr>
            <p:ph type="dt" sz="half" idx="10"/>
          </p:nvPr>
        </p:nvSpPr>
        <p:spPr>
          <a:xfrm>
            <a:off x="838200" y="6356350"/>
            <a:ext cx="2743200" cy="365125"/>
          </a:xfrm>
          <a:prstGeom prst="rect">
            <a:avLst/>
          </a:prstGeom>
        </p:spPr>
        <p:txBody>
          <a:bodyPr/>
          <a:lstStyle/>
          <a:p>
            <a:fld id="{555B12A2-DEFE-454A-BB69-3367960569AB}" type="datetimeFigureOut">
              <a:rPr lang="en-GB" smtClean="0"/>
              <a:t>18/06/2025</a:t>
            </a:fld>
            <a:endParaRPr lang="en-GB"/>
          </a:p>
        </p:txBody>
      </p:sp>
    </p:spTree>
    <p:extLst>
      <p:ext uri="{BB962C8B-B14F-4D97-AF65-F5344CB8AC3E}">
        <p14:creationId xmlns:p14="http://schemas.microsoft.com/office/powerpoint/2010/main" val="352370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5976-3151-1A56-6475-6C38F9094F4E}"/>
              </a:ext>
            </a:extLst>
          </p:cNvPr>
          <p:cNvSpPr>
            <a:spLocks noGrp="1"/>
          </p:cNvSpPr>
          <p:nvPr>
            <p:ph type="title"/>
          </p:nvPr>
        </p:nvSpPr>
        <p:spPr>
          <a:xfrm>
            <a:off x="838200" y="365125"/>
            <a:ext cx="6968319" cy="1325563"/>
          </a:xfrm>
          <a:prstGeom prst="rect">
            <a:avLst/>
          </a:prstGeom>
        </p:spPr>
        <p:txBody>
          <a:bodyPr/>
          <a:lstStyle>
            <a:lvl1pPr>
              <a:defRPr b="1">
                <a:solidFill>
                  <a:srgbClr val="417B33"/>
                </a:solidFill>
                <a:latin typeface="Arial Nova Cond Light" panose="020B0306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2DAC99-77E5-9EC4-DBBD-226F07610681}"/>
              </a:ext>
            </a:extLst>
          </p:cNvPr>
          <p:cNvSpPr>
            <a:spLocks noGrp="1"/>
          </p:cNvSpPr>
          <p:nvPr>
            <p:ph sz="half" idx="1"/>
          </p:nvPr>
        </p:nvSpPr>
        <p:spPr>
          <a:xfrm>
            <a:off x="838200" y="1825625"/>
            <a:ext cx="5181600" cy="4351338"/>
          </a:xfrm>
          <a:prstGeom prst="rect">
            <a:avLst/>
          </a:prstGeom>
        </p:spPr>
        <p:txBody>
          <a:bodyPr/>
          <a:lstStyle>
            <a:lvl1pPr>
              <a:defRPr>
                <a:latin typeface="Arial Nova Light" panose="020B0304020202020204" pitchFamily="34" charset="0"/>
              </a:defRPr>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367108-D814-A5E2-4751-3C02753A7045}"/>
              </a:ext>
            </a:extLst>
          </p:cNvPr>
          <p:cNvSpPr>
            <a:spLocks noGrp="1"/>
          </p:cNvSpPr>
          <p:nvPr>
            <p:ph sz="half" idx="2"/>
          </p:nvPr>
        </p:nvSpPr>
        <p:spPr>
          <a:xfrm>
            <a:off x="6172200" y="1825625"/>
            <a:ext cx="5181600" cy="4351338"/>
          </a:xfrm>
          <a:prstGeom prst="rect">
            <a:avLst/>
          </a:prstGeom>
        </p:spPr>
        <p:txBody>
          <a:bodyPr/>
          <a:lstStyle>
            <a:lvl1pPr>
              <a:defRPr>
                <a:latin typeface="Arial Nova Light" panose="020B0304020202020204" pitchFamily="34" charset="0"/>
              </a:defRPr>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2">
            <a:extLst>
              <a:ext uri="{FF2B5EF4-FFF2-40B4-BE49-F238E27FC236}">
                <a16:creationId xmlns:a16="http://schemas.microsoft.com/office/drawing/2014/main" id="{EB39D479-BDA7-E447-B964-57B47D31DFBB}"/>
              </a:ext>
            </a:extLst>
          </p:cNvPr>
          <p:cNvSpPr>
            <a:spLocks noGrp="1"/>
          </p:cNvSpPr>
          <p:nvPr>
            <p:ph type="dt" sz="half" idx="10"/>
          </p:nvPr>
        </p:nvSpPr>
        <p:spPr>
          <a:xfrm>
            <a:off x="838200" y="6356350"/>
            <a:ext cx="2743200" cy="365125"/>
          </a:xfrm>
          <a:prstGeom prst="rect">
            <a:avLst/>
          </a:prstGeom>
        </p:spPr>
        <p:txBody>
          <a:bodyPr/>
          <a:lstStyle/>
          <a:p>
            <a:fld id="{555B12A2-DEFE-454A-BB69-3367960569AB}" type="datetimeFigureOut">
              <a:rPr lang="en-GB" smtClean="0"/>
              <a:t>18/06/2025</a:t>
            </a:fld>
            <a:endParaRPr lang="en-GB"/>
          </a:p>
        </p:txBody>
      </p:sp>
    </p:spTree>
    <p:extLst>
      <p:ext uri="{BB962C8B-B14F-4D97-AF65-F5344CB8AC3E}">
        <p14:creationId xmlns:p14="http://schemas.microsoft.com/office/powerpoint/2010/main" val="155489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5302-F902-61D9-B51D-94E9B9059F14}"/>
              </a:ext>
            </a:extLst>
          </p:cNvPr>
          <p:cNvSpPr>
            <a:spLocks noGrp="1"/>
          </p:cNvSpPr>
          <p:nvPr>
            <p:ph type="title"/>
          </p:nvPr>
        </p:nvSpPr>
        <p:spPr>
          <a:xfrm>
            <a:off x="839788" y="365125"/>
            <a:ext cx="6843902" cy="1325563"/>
          </a:xfrm>
          <a:prstGeom prst="rect">
            <a:avLst/>
          </a:prstGeom>
        </p:spPr>
        <p:txBody>
          <a:bodyPr/>
          <a:lstStyle>
            <a:lvl1pPr>
              <a:defRPr b="1">
                <a:solidFill>
                  <a:srgbClr val="417B33"/>
                </a:solidFill>
                <a:latin typeface="Arial Nova Cond Light" panose="020B0306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2977D4-4D7D-3DB3-4352-208ED4836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007C8A"/>
                </a:solidFill>
                <a:latin typeface="Arial Nova Light" panose="020B03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B66703-CEE7-BFB5-453E-A41568E7121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96FA8B-39EB-B1B4-9EC4-43E3B8FD98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007C8A"/>
                </a:solidFill>
                <a:latin typeface="Arial Nova Light" panose="020B03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62906-92B3-07F3-FCA7-8A9AD058412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2">
            <a:extLst>
              <a:ext uri="{FF2B5EF4-FFF2-40B4-BE49-F238E27FC236}">
                <a16:creationId xmlns:a16="http://schemas.microsoft.com/office/drawing/2014/main" id="{15F3BEF7-D741-613C-949C-08C46862996F}"/>
              </a:ext>
            </a:extLst>
          </p:cNvPr>
          <p:cNvSpPr>
            <a:spLocks noGrp="1"/>
          </p:cNvSpPr>
          <p:nvPr>
            <p:ph type="dt" sz="half" idx="10"/>
          </p:nvPr>
        </p:nvSpPr>
        <p:spPr>
          <a:xfrm>
            <a:off x="838200" y="6356350"/>
            <a:ext cx="2743200" cy="365125"/>
          </a:xfrm>
          <a:prstGeom prst="rect">
            <a:avLst/>
          </a:prstGeom>
        </p:spPr>
        <p:txBody>
          <a:bodyPr/>
          <a:lstStyle/>
          <a:p>
            <a:fld id="{555B12A2-DEFE-454A-BB69-3367960569AB}" type="datetimeFigureOut">
              <a:rPr lang="en-GB" smtClean="0"/>
              <a:t>18/06/2025</a:t>
            </a:fld>
            <a:endParaRPr lang="en-GB"/>
          </a:p>
        </p:txBody>
      </p:sp>
    </p:spTree>
    <p:extLst>
      <p:ext uri="{BB962C8B-B14F-4D97-AF65-F5344CB8AC3E}">
        <p14:creationId xmlns:p14="http://schemas.microsoft.com/office/powerpoint/2010/main" val="224623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CA5C18-197D-6DEA-F4DA-0A272E98DF95}"/>
              </a:ext>
            </a:extLst>
          </p:cNvPr>
          <p:cNvSpPr>
            <a:spLocks noGrp="1"/>
          </p:cNvSpPr>
          <p:nvPr>
            <p:ph type="dt" sz="half" idx="10"/>
          </p:nvPr>
        </p:nvSpPr>
        <p:spPr>
          <a:xfrm>
            <a:off x="838200" y="6356350"/>
            <a:ext cx="2743200" cy="365125"/>
          </a:xfrm>
          <a:prstGeom prst="rect">
            <a:avLst/>
          </a:prstGeom>
        </p:spPr>
        <p:txBody>
          <a:bodyPr/>
          <a:lstStyle/>
          <a:p>
            <a:fld id="{555B12A2-DEFE-454A-BB69-3367960569AB}" type="datetimeFigureOut">
              <a:rPr lang="en-GB" smtClean="0"/>
              <a:t>18/06/2025</a:t>
            </a:fld>
            <a:endParaRPr lang="en-GB"/>
          </a:p>
        </p:txBody>
      </p:sp>
      <p:sp>
        <p:nvSpPr>
          <p:cNvPr id="6" name="Title 1">
            <a:extLst>
              <a:ext uri="{FF2B5EF4-FFF2-40B4-BE49-F238E27FC236}">
                <a16:creationId xmlns:a16="http://schemas.microsoft.com/office/drawing/2014/main" id="{3D5796C6-50DA-BB2E-B44A-55EF7C2EE0C6}"/>
              </a:ext>
            </a:extLst>
          </p:cNvPr>
          <p:cNvSpPr>
            <a:spLocks noGrp="1"/>
          </p:cNvSpPr>
          <p:nvPr>
            <p:ph type="title"/>
          </p:nvPr>
        </p:nvSpPr>
        <p:spPr>
          <a:xfrm>
            <a:off x="839788" y="365125"/>
            <a:ext cx="6843902" cy="1325563"/>
          </a:xfrm>
          <a:prstGeom prst="rect">
            <a:avLst/>
          </a:prstGeom>
        </p:spPr>
        <p:txBody>
          <a:bodyPr/>
          <a:lstStyle>
            <a:lvl1pPr>
              <a:defRPr b="1">
                <a:solidFill>
                  <a:srgbClr val="417B33"/>
                </a:solidFill>
                <a:latin typeface="Arial Nova Cond Light" panose="020B0306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37225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99000F8A-224E-02A2-1859-D98137708ABC}"/>
              </a:ext>
            </a:extLst>
          </p:cNvPr>
          <p:cNvSpPr>
            <a:spLocks noGrp="1"/>
          </p:cNvSpPr>
          <p:nvPr>
            <p:ph type="dt" sz="half" idx="10"/>
          </p:nvPr>
        </p:nvSpPr>
        <p:spPr>
          <a:xfrm>
            <a:off x="838200" y="6356350"/>
            <a:ext cx="2743200" cy="365125"/>
          </a:xfrm>
          <a:prstGeom prst="rect">
            <a:avLst/>
          </a:prstGeom>
        </p:spPr>
        <p:txBody>
          <a:bodyPr/>
          <a:lstStyle/>
          <a:p>
            <a:fld id="{555B12A2-DEFE-454A-BB69-3367960569AB}" type="datetimeFigureOut">
              <a:rPr lang="en-GB" smtClean="0"/>
              <a:t>18/06/2025</a:t>
            </a:fld>
            <a:endParaRPr lang="en-GB"/>
          </a:p>
        </p:txBody>
      </p:sp>
    </p:spTree>
    <p:extLst>
      <p:ext uri="{BB962C8B-B14F-4D97-AF65-F5344CB8AC3E}">
        <p14:creationId xmlns:p14="http://schemas.microsoft.com/office/powerpoint/2010/main" val="352916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7C11CACB-3E33-9479-B114-EF28BA4147D0}"/>
              </a:ext>
            </a:extLst>
          </p:cNvPr>
          <p:cNvSpPr>
            <a:spLocks noGrp="1"/>
          </p:cNvSpPr>
          <p:nvPr>
            <p:ph type="body" sz="quarter" idx="13" hasCustomPrompt="1"/>
          </p:nvPr>
        </p:nvSpPr>
        <p:spPr>
          <a:xfrm>
            <a:off x="6740096" y="2612386"/>
            <a:ext cx="4543635" cy="344079"/>
          </a:xfrm>
          <a:prstGeom prst="rect">
            <a:avLst/>
          </a:prstGeom>
        </p:spPr>
        <p:txBody>
          <a:bodyPr/>
          <a:lstStyle>
            <a:lvl1pPr marL="0" indent="0">
              <a:buNone/>
              <a:defRPr sz="2000" i="0">
                <a:latin typeface="Arial Nova Light" panose="020B0304020202020204" pitchFamily="34" charset="0"/>
              </a:defRPr>
            </a:lvl1pPr>
          </a:lstStyle>
          <a:p>
            <a:pPr lvl="0"/>
            <a:r>
              <a:rPr lang="it-IT"/>
              <a:t>Name of Presenter</a:t>
            </a:r>
          </a:p>
        </p:txBody>
      </p:sp>
      <p:sp>
        <p:nvSpPr>
          <p:cNvPr id="6" name="Segnaposto testo 2">
            <a:extLst>
              <a:ext uri="{FF2B5EF4-FFF2-40B4-BE49-F238E27FC236}">
                <a16:creationId xmlns:a16="http://schemas.microsoft.com/office/drawing/2014/main" id="{1CEDB0CC-56B9-B8B5-F5CF-883223B7CE2A}"/>
              </a:ext>
            </a:extLst>
          </p:cNvPr>
          <p:cNvSpPr>
            <a:spLocks noGrp="1"/>
          </p:cNvSpPr>
          <p:nvPr>
            <p:ph type="body" sz="quarter" idx="15" hasCustomPrompt="1"/>
          </p:nvPr>
        </p:nvSpPr>
        <p:spPr>
          <a:xfrm>
            <a:off x="6740095" y="3004273"/>
            <a:ext cx="4543635" cy="389296"/>
          </a:xfrm>
          <a:prstGeom prst="rect">
            <a:avLst/>
          </a:prstGeom>
        </p:spPr>
        <p:txBody>
          <a:bodyPr/>
          <a:lstStyle>
            <a:lvl1pPr marL="0" indent="0">
              <a:buNone/>
              <a:defRPr sz="2000" i="0">
                <a:latin typeface="Arial Nova Light" panose="020B0304020202020204" pitchFamily="34" charset="0"/>
              </a:defRPr>
            </a:lvl1pPr>
          </a:lstStyle>
          <a:p>
            <a:pPr lvl="0"/>
            <a:r>
              <a:rPr lang="it-IT"/>
              <a:t>Department and/or Organisation</a:t>
            </a:r>
          </a:p>
        </p:txBody>
      </p:sp>
      <p:sp>
        <p:nvSpPr>
          <p:cNvPr id="7" name="Segnaposto testo 2">
            <a:extLst>
              <a:ext uri="{FF2B5EF4-FFF2-40B4-BE49-F238E27FC236}">
                <a16:creationId xmlns:a16="http://schemas.microsoft.com/office/drawing/2014/main" id="{7D78EC9C-FD0D-7BED-51DD-EBC619BEBEFC}"/>
              </a:ext>
            </a:extLst>
          </p:cNvPr>
          <p:cNvSpPr>
            <a:spLocks noGrp="1"/>
          </p:cNvSpPr>
          <p:nvPr>
            <p:ph type="body" sz="quarter" idx="16" hasCustomPrompt="1"/>
          </p:nvPr>
        </p:nvSpPr>
        <p:spPr>
          <a:xfrm>
            <a:off x="6740095" y="3423872"/>
            <a:ext cx="4543635" cy="355796"/>
          </a:xfrm>
          <a:prstGeom prst="rect">
            <a:avLst/>
          </a:prstGeom>
        </p:spPr>
        <p:txBody>
          <a:bodyPr/>
          <a:lstStyle>
            <a:lvl1pPr marL="0" indent="0">
              <a:buNone/>
              <a:defRPr sz="2000" i="0">
                <a:latin typeface="Arial Nova Light" panose="020B0304020202020204" pitchFamily="34" charset="0"/>
              </a:defRPr>
            </a:lvl1pPr>
          </a:lstStyle>
          <a:p>
            <a:pPr lvl="0"/>
            <a:r>
              <a:rPr lang="it-IT"/>
              <a:t>Email</a:t>
            </a:r>
          </a:p>
        </p:txBody>
      </p:sp>
    </p:spTree>
    <p:extLst>
      <p:ext uri="{BB962C8B-B14F-4D97-AF65-F5344CB8AC3E}">
        <p14:creationId xmlns:p14="http://schemas.microsoft.com/office/powerpoint/2010/main" val="304599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lexandra.penn@sussex.ac.uk" TargetMode="External"/><Relationship Id="rId2" Type="http://schemas.openxmlformats.org/officeDocument/2006/relationships/hyperlink" Target="mailto:n.bennett-steele@sussex.ac.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36B_C41E929C.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35F_A61EFCA0.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76BA-76C0-3A88-98D5-36778724BF03}"/>
              </a:ext>
            </a:extLst>
          </p:cNvPr>
          <p:cNvSpPr>
            <a:spLocks noGrp="1"/>
          </p:cNvSpPr>
          <p:nvPr>
            <p:ph type="ctrTitle"/>
          </p:nvPr>
        </p:nvSpPr>
        <p:spPr>
          <a:xfrm>
            <a:off x="1419496" y="2732503"/>
            <a:ext cx="5736609" cy="1392994"/>
          </a:xfrm>
        </p:spPr>
        <p:txBody>
          <a:bodyPr>
            <a:normAutofit fontScale="90000"/>
          </a:bodyPr>
          <a:lstStyle/>
          <a:p>
            <a:r>
              <a:rPr lang="en-GB" dirty="0"/>
              <a:t>Adopting a whole-system approach to transport decarbonisation</a:t>
            </a:r>
          </a:p>
        </p:txBody>
      </p:sp>
      <p:sp>
        <p:nvSpPr>
          <p:cNvPr id="3" name="Subtitle 2">
            <a:extLst>
              <a:ext uri="{FF2B5EF4-FFF2-40B4-BE49-F238E27FC236}">
                <a16:creationId xmlns:a16="http://schemas.microsoft.com/office/drawing/2014/main" id="{D0C2B5CD-D401-528D-557E-48854B834C63}"/>
              </a:ext>
            </a:extLst>
          </p:cNvPr>
          <p:cNvSpPr>
            <a:spLocks noGrp="1"/>
          </p:cNvSpPr>
          <p:nvPr>
            <p:ph type="subTitle" idx="1"/>
          </p:nvPr>
        </p:nvSpPr>
        <p:spPr>
          <a:xfrm>
            <a:off x="7165873" y="3635523"/>
            <a:ext cx="3835061" cy="2170917"/>
          </a:xfrm>
        </p:spPr>
        <p:txBody>
          <a:bodyPr lIns="91440" tIns="45720" rIns="91440" bIns="45720" anchor="t">
            <a:noAutofit/>
          </a:bodyPr>
          <a:lstStyle/>
          <a:p>
            <a:r>
              <a:rPr lang="en-GB" sz="1800" dirty="0">
                <a:latin typeface="Arial Nova Cond"/>
              </a:rPr>
              <a:t>Dr Alex Penn &amp; </a:t>
            </a:r>
          </a:p>
          <a:p>
            <a:r>
              <a:rPr lang="en-GB" sz="1800" dirty="0">
                <a:latin typeface="Arial Nova Cond"/>
              </a:rPr>
              <a:t>Dr Naomi Bennett-Steele</a:t>
            </a:r>
            <a:endParaRPr lang="en-GB" sz="800" dirty="0">
              <a:latin typeface="Arial Nova Cond"/>
            </a:endParaRPr>
          </a:p>
          <a:p>
            <a:r>
              <a:rPr lang="en-GB" sz="1800" i="1" dirty="0">
                <a:latin typeface="Arial Nova Cond"/>
              </a:rPr>
              <a:t>University of Sussex</a:t>
            </a:r>
          </a:p>
          <a:p>
            <a:endParaRPr lang="en-GB" sz="1800"/>
          </a:p>
          <a:p>
            <a:r>
              <a:rPr lang="en-GB" sz="1800" dirty="0">
                <a:latin typeface="Arial Nova Cond"/>
              </a:rPr>
              <a:t>Sophie Morris</a:t>
            </a:r>
            <a:br>
              <a:rPr lang="en-GB" sz="1800" dirty="0"/>
            </a:br>
            <a:r>
              <a:rPr lang="en-GB" sz="1800" i="1" dirty="0">
                <a:latin typeface="Arial Nova Cond"/>
              </a:rPr>
              <a:t>Sandwell Council</a:t>
            </a:r>
          </a:p>
          <a:p>
            <a:r>
              <a:rPr lang="en-GB" sz="1800" dirty="0">
                <a:latin typeface="Arial Nova Cond"/>
              </a:rPr>
              <a:t>On behalf of the WM Net Zero team</a:t>
            </a:r>
            <a:endParaRPr lang="en-GB" sz="1800" dirty="0"/>
          </a:p>
        </p:txBody>
      </p:sp>
    </p:spTree>
    <p:extLst>
      <p:ext uri="{BB962C8B-B14F-4D97-AF65-F5344CB8AC3E}">
        <p14:creationId xmlns:p14="http://schemas.microsoft.com/office/powerpoint/2010/main" val="175837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network&#10;&#10;AI-generated content may be incorrect.">
            <a:extLst>
              <a:ext uri="{FF2B5EF4-FFF2-40B4-BE49-F238E27FC236}">
                <a16:creationId xmlns:a16="http://schemas.microsoft.com/office/drawing/2014/main" id="{CE179975-D941-0CB4-C6D5-E9CBD946CF88}"/>
              </a:ext>
            </a:extLst>
          </p:cNvPr>
          <p:cNvPicPr>
            <a:picLocks noChangeAspect="1"/>
          </p:cNvPicPr>
          <p:nvPr/>
        </p:nvPicPr>
        <p:blipFill>
          <a:blip r:embed="rId3"/>
          <a:stretch>
            <a:fillRect/>
          </a:stretch>
        </p:blipFill>
        <p:spPr>
          <a:xfrm>
            <a:off x="5765180" y="1228373"/>
            <a:ext cx="6182866" cy="4979122"/>
          </a:xfrm>
          <a:prstGeom prst="rect">
            <a:avLst/>
          </a:prstGeom>
        </p:spPr>
      </p:pic>
      <p:sp>
        <p:nvSpPr>
          <p:cNvPr id="8" name="Title 7">
            <a:extLst>
              <a:ext uri="{FF2B5EF4-FFF2-40B4-BE49-F238E27FC236}">
                <a16:creationId xmlns:a16="http://schemas.microsoft.com/office/drawing/2014/main" id="{48D65A25-E431-4424-1D6C-C027ABE328F6}"/>
              </a:ext>
            </a:extLst>
          </p:cNvPr>
          <p:cNvSpPr>
            <a:spLocks noGrp="1"/>
          </p:cNvSpPr>
          <p:nvPr>
            <p:ph type="title"/>
          </p:nvPr>
        </p:nvSpPr>
        <p:spPr/>
        <p:txBody>
          <a:bodyPr/>
          <a:lstStyle/>
          <a:p>
            <a:r>
              <a:rPr lang="en-GB"/>
              <a:t>‘Good’ planning can unlock multiple benefits</a:t>
            </a:r>
          </a:p>
        </p:txBody>
      </p:sp>
      <p:sp>
        <p:nvSpPr>
          <p:cNvPr id="10" name="TextBox 9">
            <a:extLst>
              <a:ext uri="{FF2B5EF4-FFF2-40B4-BE49-F238E27FC236}">
                <a16:creationId xmlns:a16="http://schemas.microsoft.com/office/drawing/2014/main" id="{B27C8D0D-60E0-1375-9F6C-DF66AA861C66}"/>
              </a:ext>
            </a:extLst>
          </p:cNvPr>
          <p:cNvSpPr txBox="1"/>
          <p:nvPr/>
        </p:nvSpPr>
        <p:spPr>
          <a:xfrm>
            <a:off x="693750" y="2020048"/>
            <a:ext cx="5215881" cy="3970318"/>
          </a:xfrm>
          <a:prstGeom prst="rect">
            <a:avLst/>
          </a:prstGeom>
          <a:noFill/>
        </p:spPr>
        <p:txBody>
          <a:bodyPr wrap="square" rtlCol="0">
            <a:spAutoFit/>
          </a:bodyPr>
          <a:lstStyle/>
          <a:p>
            <a:pPr marL="285750" indent="-285750">
              <a:buFont typeface="Arial" panose="020B0604020202020204" pitchFamily="34" charset="0"/>
              <a:buChar char="•"/>
            </a:pPr>
            <a:r>
              <a:rPr lang="en-GB" sz="2800"/>
              <a:t>The right kind of housing in the right places can make public transport more viable</a:t>
            </a: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t>Green space can reinforce active travel choices as well as reducing air pollution and having a direct benefit on mental health</a:t>
            </a:r>
          </a:p>
        </p:txBody>
      </p:sp>
    </p:spTree>
    <p:extLst>
      <p:ext uri="{BB962C8B-B14F-4D97-AF65-F5344CB8AC3E}">
        <p14:creationId xmlns:p14="http://schemas.microsoft.com/office/powerpoint/2010/main" val="157022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0022-9F5A-6A39-A6A7-B646C6EFDBBE}"/>
              </a:ext>
            </a:extLst>
          </p:cNvPr>
          <p:cNvSpPr>
            <a:spLocks noGrp="1"/>
          </p:cNvSpPr>
          <p:nvPr>
            <p:ph type="title"/>
          </p:nvPr>
        </p:nvSpPr>
        <p:spPr/>
        <p:txBody>
          <a:bodyPr/>
          <a:lstStyle/>
          <a:p>
            <a:r>
              <a:rPr lang="en-GB"/>
              <a:t>Summary + next steps</a:t>
            </a:r>
          </a:p>
        </p:txBody>
      </p:sp>
      <p:sp>
        <p:nvSpPr>
          <p:cNvPr id="3" name="Content Placeholder 2">
            <a:extLst>
              <a:ext uri="{FF2B5EF4-FFF2-40B4-BE49-F238E27FC236}">
                <a16:creationId xmlns:a16="http://schemas.microsoft.com/office/drawing/2014/main" id="{D3F437B5-4949-FAB6-71FF-714EB584E7AD}"/>
              </a:ext>
            </a:extLst>
          </p:cNvPr>
          <p:cNvSpPr>
            <a:spLocks noGrp="1"/>
          </p:cNvSpPr>
          <p:nvPr>
            <p:ph idx="1"/>
          </p:nvPr>
        </p:nvSpPr>
        <p:spPr>
          <a:xfrm>
            <a:off x="666482" y="1255190"/>
            <a:ext cx="10515600" cy="4351338"/>
          </a:xfrm>
        </p:spPr>
        <p:txBody>
          <a:bodyPr lIns="91440" tIns="45720" rIns="91440" bIns="45720" anchor="t"/>
          <a:lstStyle/>
          <a:p>
            <a:r>
              <a:rPr lang="en-GB" b="1" dirty="0">
                <a:latin typeface="Arial Nova Light"/>
              </a:rPr>
              <a:t>For air quality, carbon and health outcomes more bus travel won’t be effective unless we reduce cars simultaneously, </a:t>
            </a:r>
          </a:p>
          <a:p>
            <a:r>
              <a:rPr lang="en-GB" b="1" dirty="0">
                <a:latin typeface="Arial Nova Light"/>
              </a:rPr>
              <a:t>However, buses and active travel have health and equity benefits and are self-reinforcing once we get them over a certain threshold </a:t>
            </a:r>
          </a:p>
          <a:p>
            <a:r>
              <a:rPr lang="en-GB" dirty="0">
                <a:latin typeface="Arial Nova Light"/>
              </a:rPr>
              <a:t>Systems approaches allow us to make decisions that produce multiple important outcomes and are less likely to cause unexpected problems or trade-offs</a:t>
            </a:r>
          </a:p>
          <a:p>
            <a:r>
              <a:rPr lang="en-GB" dirty="0">
                <a:latin typeface="Arial Nova Light"/>
              </a:rPr>
              <a:t>We can use them to stress test interventions, identify what is most effective &amp; understand barriers</a:t>
            </a:r>
          </a:p>
          <a:p>
            <a:r>
              <a:rPr lang="en-GB" b="1" dirty="0">
                <a:latin typeface="Arial Nova Light"/>
              </a:rPr>
              <a:t>Multiple possible interventions with positive co-benefits exist</a:t>
            </a:r>
          </a:p>
          <a:p>
            <a:r>
              <a:rPr lang="en-GB" b="1" dirty="0">
                <a:latin typeface="Arial Nova Light"/>
              </a:rPr>
              <a:t>How to make them work?</a:t>
            </a:r>
            <a:endParaRPr lang="en-GB" b="1" dirty="0"/>
          </a:p>
        </p:txBody>
      </p:sp>
    </p:spTree>
    <p:extLst>
      <p:ext uri="{BB962C8B-B14F-4D97-AF65-F5344CB8AC3E}">
        <p14:creationId xmlns:p14="http://schemas.microsoft.com/office/powerpoint/2010/main" val="361448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4CE37B-257F-355D-152A-561019E1381C}"/>
              </a:ext>
            </a:extLst>
          </p:cNvPr>
          <p:cNvSpPr>
            <a:spLocks noGrp="1"/>
          </p:cNvSpPr>
          <p:nvPr>
            <p:ph type="body" sz="quarter" idx="13"/>
          </p:nvPr>
        </p:nvSpPr>
        <p:spPr/>
        <p:txBody>
          <a:bodyPr/>
          <a:lstStyle/>
          <a:p>
            <a:r>
              <a:rPr lang="en-GB" dirty="0"/>
              <a:t>Dr Naomi Bennett-Steele &amp; </a:t>
            </a:r>
          </a:p>
          <a:p>
            <a:r>
              <a:rPr lang="en-GB" dirty="0"/>
              <a:t>Dr Alex Penn</a:t>
            </a:r>
          </a:p>
        </p:txBody>
      </p:sp>
      <p:sp>
        <p:nvSpPr>
          <p:cNvPr id="5" name="Text Placeholder 4">
            <a:extLst>
              <a:ext uri="{FF2B5EF4-FFF2-40B4-BE49-F238E27FC236}">
                <a16:creationId xmlns:a16="http://schemas.microsoft.com/office/drawing/2014/main" id="{339DFC6D-9561-8985-1DB1-86609DD92049}"/>
              </a:ext>
            </a:extLst>
          </p:cNvPr>
          <p:cNvSpPr>
            <a:spLocks noGrp="1"/>
          </p:cNvSpPr>
          <p:nvPr>
            <p:ph type="body" sz="quarter" idx="15"/>
          </p:nvPr>
        </p:nvSpPr>
        <p:spPr>
          <a:xfrm>
            <a:off x="6740095" y="3429000"/>
            <a:ext cx="4543635" cy="389296"/>
          </a:xfrm>
        </p:spPr>
        <p:txBody>
          <a:bodyPr/>
          <a:lstStyle/>
          <a:p>
            <a:r>
              <a:rPr lang="en-GB" i="1" dirty="0"/>
              <a:t>University of Sussex</a:t>
            </a:r>
          </a:p>
        </p:txBody>
      </p:sp>
      <p:sp>
        <p:nvSpPr>
          <p:cNvPr id="7" name="Text Placeholder 5">
            <a:extLst>
              <a:ext uri="{FF2B5EF4-FFF2-40B4-BE49-F238E27FC236}">
                <a16:creationId xmlns:a16="http://schemas.microsoft.com/office/drawing/2014/main" id="{362590A9-8F3B-F0EE-FBBB-F9A15A734DDB}"/>
              </a:ext>
            </a:extLst>
          </p:cNvPr>
          <p:cNvSpPr txBox="1">
            <a:spLocks/>
          </p:cNvSpPr>
          <p:nvPr/>
        </p:nvSpPr>
        <p:spPr>
          <a:xfrm>
            <a:off x="1937319" y="5887718"/>
            <a:ext cx="4543635" cy="3557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hlinkClick r:id="rId2"/>
              </a:rPr>
              <a:t>n.bennett-steele@sussex.ac.uk</a:t>
            </a:r>
            <a:endParaRPr lang="en-GB" dirty="0"/>
          </a:p>
          <a:p>
            <a:r>
              <a:rPr lang="en-GB" dirty="0">
                <a:hlinkClick r:id="rId3"/>
              </a:rPr>
              <a:t>alexandra.penn@sussex.ac.uk</a:t>
            </a:r>
            <a:r>
              <a:rPr lang="en-GB" dirty="0"/>
              <a:t> </a:t>
            </a:r>
          </a:p>
        </p:txBody>
      </p:sp>
    </p:spTree>
    <p:extLst>
      <p:ext uri="{BB962C8B-B14F-4D97-AF65-F5344CB8AC3E}">
        <p14:creationId xmlns:p14="http://schemas.microsoft.com/office/powerpoint/2010/main" val="81917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B0492-DB63-0A34-9B41-0146B18F0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BE7DD-628C-9071-0EE5-DF19EE6CC8D6}"/>
              </a:ext>
            </a:extLst>
          </p:cNvPr>
          <p:cNvSpPr>
            <a:spLocks noGrp="1"/>
          </p:cNvSpPr>
          <p:nvPr>
            <p:ph type="title"/>
          </p:nvPr>
        </p:nvSpPr>
        <p:spPr/>
        <p:txBody>
          <a:bodyPr lIns="91440" tIns="45720" rIns="91440" bIns="45720" anchor="t"/>
          <a:lstStyle/>
          <a:p>
            <a:r>
              <a:rPr lang="en-GB">
                <a:latin typeface="Arial Nova Cond Light"/>
                <a:cs typeface="Arial"/>
              </a:rPr>
              <a:t>Key messages so far</a:t>
            </a:r>
            <a:endParaRPr lang="en-GB"/>
          </a:p>
        </p:txBody>
      </p:sp>
      <p:sp>
        <p:nvSpPr>
          <p:cNvPr id="3" name="Content Placeholder 2">
            <a:extLst>
              <a:ext uri="{FF2B5EF4-FFF2-40B4-BE49-F238E27FC236}">
                <a16:creationId xmlns:a16="http://schemas.microsoft.com/office/drawing/2014/main" id="{386726C7-E01C-5A1B-618F-AEA91B35921A}"/>
              </a:ext>
            </a:extLst>
          </p:cNvPr>
          <p:cNvSpPr>
            <a:spLocks noGrp="1"/>
          </p:cNvSpPr>
          <p:nvPr>
            <p:ph idx="1"/>
          </p:nvPr>
        </p:nvSpPr>
        <p:spPr>
          <a:xfrm>
            <a:off x="949325" y="1482072"/>
            <a:ext cx="10515600" cy="4351338"/>
          </a:xfrm>
        </p:spPr>
        <p:txBody>
          <a:bodyPr lIns="91440" tIns="45720" rIns="91440" bIns="45720" anchor="t"/>
          <a:lstStyle/>
          <a:p>
            <a:r>
              <a:rPr lang="en-GB" dirty="0">
                <a:latin typeface="Arial Nova Light"/>
              </a:rPr>
              <a:t>Modelling shows that doubling bus use has minimal air quality impact, because bus travel is dwarfed by car journeys </a:t>
            </a:r>
            <a:endParaRPr lang="en-US" dirty="0"/>
          </a:p>
          <a:p>
            <a:r>
              <a:rPr lang="en-GB" dirty="0">
                <a:latin typeface="Arial Nova Light"/>
              </a:rPr>
              <a:t>Main bus health benefits come from extra activity and decreased noise</a:t>
            </a:r>
          </a:p>
          <a:p>
            <a:r>
              <a:rPr lang="en-GB" dirty="0">
                <a:latin typeface="Arial Nova Light"/>
              </a:rPr>
              <a:t>Also, if we want to prioritise health benefits, active travel is highly impactful</a:t>
            </a:r>
          </a:p>
          <a:p>
            <a:r>
              <a:rPr lang="en-GB" i="1" dirty="0">
                <a:latin typeface="Arial Nova Light"/>
              </a:rPr>
              <a:t>Cars are the main lever for CO2 and air pollution</a:t>
            </a:r>
            <a:endParaRPr lang="en-GB" dirty="0">
              <a:latin typeface="Arial Nova Light"/>
            </a:endParaRPr>
          </a:p>
          <a:p>
            <a:r>
              <a:rPr lang="en-GB" i="1" dirty="0">
                <a:latin typeface="Arial Nova Light"/>
              </a:rPr>
              <a:t>To gain the benefits from public transport we need to use it to replace cars on a large scale and support active travel</a:t>
            </a:r>
          </a:p>
          <a:p>
            <a:r>
              <a:rPr lang="en-GB">
                <a:latin typeface="Arial Nova Light"/>
              </a:rPr>
              <a:t>We clearly need to look at the bigger picture</a:t>
            </a:r>
            <a:endParaRPr lang="en-GB"/>
          </a:p>
          <a:p>
            <a:endParaRPr lang="en-GB" dirty="0"/>
          </a:p>
          <a:p>
            <a:endParaRPr lang="en-GB" i="1" dirty="0">
              <a:highlight>
                <a:srgbClr val="FFFF00"/>
              </a:highlight>
            </a:endParaRP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76415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97035-2122-35EB-8988-51A7214B3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991EE-6482-4620-5B25-1DBE7B5DC5D0}"/>
              </a:ext>
            </a:extLst>
          </p:cNvPr>
          <p:cNvSpPr>
            <a:spLocks noGrp="1"/>
          </p:cNvSpPr>
          <p:nvPr>
            <p:ph type="title"/>
          </p:nvPr>
        </p:nvSpPr>
        <p:spPr>
          <a:xfrm>
            <a:off x="602343" y="359077"/>
            <a:ext cx="8507835" cy="856640"/>
          </a:xfrm>
        </p:spPr>
        <p:txBody>
          <a:bodyPr lIns="91440" tIns="45720" rIns="91440" bIns="45720" anchor="t"/>
          <a:lstStyle/>
          <a:p>
            <a:r>
              <a:rPr lang="en-GB">
                <a:latin typeface="Arial Nova Cond Light"/>
                <a:cs typeface="Arial"/>
              </a:rPr>
              <a:t>We need a whole-systems approach</a:t>
            </a:r>
          </a:p>
        </p:txBody>
      </p:sp>
      <p:sp>
        <p:nvSpPr>
          <p:cNvPr id="3" name="Content Placeholder 2">
            <a:extLst>
              <a:ext uri="{FF2B5EF4-FFF2-40B4-BE49-F238E27FC236}">
                <a16:creationId xmlns:a16="http://schemas.microsoft.com/office/drawing/2014/main" id="{00A8C486-EA55-3ECD-2751-5BB909E075B3}"/>
              </a:ext>
            </a:extLst>
          </p:cNvPr>
          <p:cNvSpPr>
            <a:spLocks noGrp="1"/>
          </p:cNvSpPr>
          <p:nvPr>
            <p:ph idx="1"/>
          </p:nvPr>
        </p:nvSpPr>
        <p:spPr/>
        <p:txBody>
          <a:bodyPr vert="horz" lIns="91440" tIns="45720" rIns="91440" bIns="45720" rtlCol="0" anchor="t">
            <a:normAutofit/>
          </a:bodyPr>
          <a:lstStyle/>
          <a:p>
            <a:endParaRPr lang="en-GB">
              <a:latin typeface="Arial Nova Light"/>
            </a:endParaRPr>
          </a:p>
          <a:p>
            <a:endParaRPr lang="en-GB">
              <a:latin typeface="Arial Nova Light"/>
            </a:endParaRPr>
          </a:p>
          <a:p>
            <a:endParaRPr lang="en-GB">
              <a:latin typeface="Arial Nova Light"/>
            </a:endParaRPr>
          </a:p>
          <a:p>
            <a:pPr marL="0" indent="0">
              <a:buNone/>
            </a:pPr>
            <a:endParaRPr lang="en-GB">
              <a:latin typeface="Arial Nova Light"/>
            </a:endParaRPr>
          </a:p>
        </p:txBody>
      </p:sp>
      <p:sp>
        <p:nvSpPr>
          <p:cNvPr id="4" name="TextBox 3">
            <a:extLst>
              <a:ext uri="{FF2B5EF4-FFF2-40B4-BE49-F238E27FC236}">
                <a16:creationId xmlns:a16="http://schemas.microsoft.com/office/drawing/2014/main" id="{BC8E2EA7-C2E9-1A20-678A-4C4CD028110D}"/>
              </a:ext>
            </a:extLst>
          </p:cNvPr>
          <p:cNvSpPr txBox="1"/>
          <p:nvPr/>
        </p:nvSpPr>
        <p:spPr>
          <a:xfrm>
            <a:off x="600902" y="1219888"/>
            <a:ext cx="10932862" cy="6617196"/>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GB" sz="2800" dirty="0"/>
              <a:t>Physical infrastructure (roads, bus and cycle lanes, tracks) just one part of transport system –social, political, economic, behavioural aspects crucial</a:t>
            </a:r>
            <a:endParaRPr lang="en-US" dirty="0"/>
          </a:p>
          <a:p>
            <a:pPr marL="285750" indent="-285750">
              <a:spcAft>
                <a:spcPts val="1200"/>
              </a:spcAft>
              <a:buFont typeface="Arial" panose="020B0604020202020204" pitchFamily="34" charset="0"/>
              <a:buChar char="•"/>
            </a:pPr>
            <a:r>
              <a:rPr lang="en-GB" sz="2800" dirty="0"/>
              <a:t>Affects multiple things that matter to people, not just CO2 and air quality, but health, equitable access to jobs and services, liveability, economy  </a:t>
            </a:r>
            <a:endParaRPr lang="en-GB" dirty="0"/>
          </a:p>
          <a:p>
            <a:pPr marL="285750" indent="-285750">
              <a:spcAft>
                <a:spcPts val="1200"/>
              </a:spcAft>
              <a:buFont typeface="Arial" panose="020B0604020202020204" pitchFamily="34" charset="0"/>
              <a:buChar char="•"/>
            </a:pPr>
            <a:r>
              <a:rPr lang="en-GB" sz="2800" dirty="0"/>
              <a:t>These are just as important to consider in policy  as what we can measure and model quantitatively</a:t>
            </a:r>
          </a:p>
          <a:p>
            <a:pPr marL="285750" indent="-285750">
              <a:spcAft>
                <a:spcPts val="1200"/>
              </a:spcAft>
              <a:buFont typeface="Arial" panose="020B0604020202020204" pitchFamily="34" charset="0"/>
              <a:buChar char="•"/>
            </a:pPr>
            <a:r>
              <a:rPr lang="en-GB" sz="2800" dirty="0"/>
              <a:t>This complexity means unexpected indirect effects and trade-offs are common</a:t>
            </a:r>
          </a:p>
          <a:p>
            <a:pPr marL="285750" indent="-285750">
              <a:spcAft>
                <a:spcPts val="1200"/>
              </a:spcAft>
              <a:buFont typeface="Arial" panose="020B0604020202020204" pitchFamily="34" charset="0"/>
              <a:buChar char="•"/>
            </a:pPr>
            <a:r>
              <a:rPr lang="en-GB" sz="2800" dirty="0"/>
              <a:t>Use participatory systems mapping</a:t>
            </a:r>
          </a:p>
          <a:p>
            <a:pPr>
              <a:spcAft>
                <a:spcPts val="1200"/>
              </a:spcAft>
            </a:pPr>
            <a:endParaRPr lang="en-GB" sz="2800"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329033794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network&#10;&#10;AI-generated content may be incorrect.">
            <a:extLst>
              <a:ext uri="{FF2B5EF4-FFF2-40B4-BE49-F238E27FC236}">
                <a16:creationId xmlns:a16="http://schemas.microsoft.com/office/drawing/2014/main" id="{3FD07F08-ED6F-134E-C9BB-DDFCE38E8FDD}"/>
              </a:ext>
            </a:extLst>
          </p:cNvPr>
          <p:cNvPicPr>
            <a:picLocks noGrp="1" noChangeAspect="1"/>
          </p:cNvPicPr>
          <p:nvPr>
            <p:ph sz="half" idx="2"/>
          </p:nvPr>
        </p:nvPicPr>
        <p:blipFill>
          <a:blip r:embed="rId4">
            <a:alphaModFix/>
            <a:extLst>
              <a:ext uri="{BEBA8EAE-BF5A-486C-A8C5-ECC9F3942E4B}">
                <a14:imgProps xmlns:a14="http://schemas.microsoft.com/office/drawing/2010/main">
                  <a14:imgLayer r:embed="rId5">
                    <a14:imgEffect>
                      <a14:backgroundRemoval t="9315" b="92619" l="24619" r="83353">
                        <a14:foregroundMark x1="40094" y1="9490" x2="40094" y2="9490"/>
                        <a14:foregroundMark x1="38218" y1="16696" x2="38218" y2="16696"/>
                        <a14:foregroundMark x1="33998" y1="18981" x2="33998" y2="18981"/>
                        <a14:foregroundMark x1="34232" y1="17926" x2="34232" y2="17926"/>
                        <a14:foregroundMark x1="37515" y1="13357" x2="33177" y2="36907"/>
                        <a14:foregroundMark x1="33177" y1="36907" x2="33177" y2="36907"/>
                        <a14:foregroundMark x1="52872" y1="10369" x2="76905" y2="19332"/>
                        <a14:foregroundMark x1="76905" y1="19332" x2="80774" y2="29877"/>
                        <a14:foregroundMark x1="80774" y1="29877" x2="82415" y2="45870"/>
                        <a14:foregroundMark x1="82415" y1="45870" x2="75029" y2="86995"/>
                        <a14:foregroundMark x1="75029" y1="86995" x2="28605" y2="89631"/>
                        <a14:foregroundMark x1="28605" y1="89631" x2="24150" y2="84183"/>
                        <a14:foregroundMark x1="24150" y1="84183" x2="26964" y2="74868"/>
                        <a14:foregroundMark x1="26964" y1="74868" x2="24150" y2="67311"/>
                        <a14:foregroundMark x1="24150" y1="67311" x2="24736" y2="37786"/>
                        <a14:foregroundMark x1="24736" y1="37786" x2="32591" y2="23902"/>
                        <a14:foregroundMark x1="32591" y1="23902" x2="33998" y2="19684"/>
                        <a14:foregroundMark x1="78781" y1="26362" x2="85346" y2="35149"/>
                        <a14:foregroundMark x1="85346" y1="35149" x2="87691" y2="43761"/>
                        <a14:foregroundMark x1="87691" y1="43761" x2="83353" y2="51318"/>
                        <a14:foregroundMark x1="83353" y1="51318" x2="78898" y2="53427"/>
                        <a14:foregroundMark x1="24150" y1="82953" x2="35404" y2="93849"/>
                        <a14:foregroundMark x1="35404" y1="93849" x2="42673" y2="93849"/>
                        <a14:foregroundMark x1="42673" y1="93849" x2="49824" y2="92619"/>
                        <a14:foregroundMark x1="49824" y1="92619" x2="51465" y2="86292"/>
                      </a14:backgroundRemoval>
                    </a14:imgEffect>
                  </a14:imgLayer>
                </a14:imgProps>
              </a:ext>
            </a:extLst>
          </a:blip>
          <a:srcRect l="22151" t="6663" r="14688" b="6384"/>
          <a:stretch>
            <a:fillRect/>
          </a:stretch>
        </p:blipFill>
        <p:spPr>
          <a:xfrm>
            <a:off x="6520132" y="1202633"/>
            <a:ext cx="5099544" cy="5009323"/>
          </a:xfrm>
        </p:spPr>
      </p:pic>
      <p:sp>
        <p:nvSpPr>
          <p:cNvPr id="2" name="Title 1">
            <a:extLst>
              <a:ext uri="{FF2B5EF4-FFF2-40B4-BE49-F238E27FC236}">
                <a16:creationId xmlns:a16="http://schemas.microsoft.com/office/drawing/2014/main" id="{D17B1BDD-41FA-0A47-957A-2568EC876401}"/>
              </a:ext>
            </a:extLst>
          </p:cNvPr>
          <p:cNvSpPr>
            <a:spLocks noGrp="1"/>
          </p:cNvSpPr>
          <p:nvPr>
            <p:ph type="title"/>
          </p:nvPr>
        </p:nvSpPr>
        <p:spPr>
          <a:xfrm>
            <a:off x="388126" y="223111"/>
            <a:ext cx="8336455" cy="1342881"/>
          </a:xfrm>
        </p:spPr>
        <p:txBody>
          <a:bodyPr lIns="91440" tIns="45720" rIns="91440" bIns="45720" anchor="t"/>
          <a:lstStyle/>
          <a:p>
            <a:r>
              <a:rPr lang="en-GB" dirty="0">
                <a:latin typeface="Arial Nova Cond Light"/>
              </a:rPr>
              <a:t>UK Personal Surface Transportation Participatory Systems Map </a:t>
            </a:r>
            <a:endParaRPr lang="en-GB" dirty="0"/>
          </a:p>
        </p:txBody>
      </p:sp>
      <p:sp>
        <p:nvSpPr>
          <p:cNvPr id="3" name="Content Placeholder 2">
            <a:extLst>
              <a:ext uri="{FF2B5EF4-FFF2-40B4-BE49-F238E27FC236}">
                <a16:creationId xmlns:a16="http://schemas.microsoft.com/office/drawing/2014/main" id="{B3B6B200-C028-B24C-BCE0-792C45A34437}"/>
              </a:ext>
            </a:extLst>
          </p:cNvPr>
          <p:cNvSpPr>
            <a:spLocks noGrp="1"/>
          </p:cNvSpPr>
          <p:nvPr>
            <p:ph sz="half" idx="1"/>
          </p:nvPr>
        </p:nvSpPr>
        <p:spPr>
          <a:xfrm>
            <a:off x="279370" y="1565992"/>
            <a:ext cx="7097721" cy="2006814"/>
          </a:xfrm>
        </p:spPr>
        <p:txBody>
          <a:bodyPr lIns="91440" tIns="45720" rIns="91440" bIns="45720" anchor="t"/>
          <a:lstStyle/>
          <a:p>
            <a:pPr marL="0" indent="0" algn="ctr">
              <a:buNone/>
            </a:pPr>
            <a:r>
              <a:rPr lang="en-GB" b="1" dirty="0">
                <a:latin typeface="Arial Nova Light"/>
              </a:rPr>
              <a:t> </a:t>
            </a:r>
            <a:r>
              <a:rPr lang="en-GB" sz="2400" b="1" dirty="0">
                <a:latin typeface="Arial Nova Light"/>
              </a:rPr>
              <a:t>What it is, how it works, how people use it and why? </a:t>
            </a:r>
            <a:endParaRPr lang="en-US" dirty="0"/>
          </a:p>
          <a:p>
            <a:pPr marL="285750" indent="-285750"/>
            <a:r>
              <a:rPr lang="en-GB" sz="2400" dirty="0">
                <a:latin typeface="Arial Nova Light"/>
              </a:rPr>
              <a:t>Workshops with transport providers; local authorities; NGOs; academics </a:t>
            </a:r>
            <a:r>
              <a:rPr lang="en-GB" sz="1600" dirty="0">
                <a:latin typeface="Arial Nova Light"/>
              </a:rPr>
              <a:t>(Transition Network)</a:t>
            </a:r>
          </a:p>
          <a:p>
            <a:r>
              <a:rPr lang="en-GB" sz="2400" dirty="0">
                <a:latin typeface="Arial Nova Light"/>
              </a:rPr>
              <a:t>“Outcomes”: </a:t>
            </a:r>
          </a:p>
        </p:txBody>
      </p:sp>
      <p:pic>
        <p:nvPicPr>
          <p:cNvPr id="6" name="Picture 5">
            <a:extLst>
              <a:ext uri="{FF2B5EF4-FFF2-40B4-BE49-F238E27FC236}">
                <a16:creationId xmlns:a16="http://schemas.microsoft.com/office/drawing/2014/main" id="{FC5FDDE1-AF06-B581-7693-A4270C82CA5A}"/>
              </a:ext>
            </a:extLst>
          </p:cNvPr>
          <p:cNvPicPr>
            <a:picLocks noChangeAspect="1"/>
          </p:cNvPicPr>
          <p:nvPr/>
        </p:nvPicPr>
        <p:blipFill>
          <a:blip r:embed="rId6"/>
          <a:stretch>
            <a:fillRect/>
          </a:stretch>
        </p:blipFill>
        <p:spPr>
          <a:xfrm>
            <a:off x="586472" y="6606385"/>
            <a:ext cx="6067425" cy="504825"/>
          </a:xfrm>
          <a:prstGeom prst="rect">
            <a:avLst/>
          </a:prstGeom>
        </p:spPr>
      </p:pic>
      <p:sp>
        <p:nvSpPr>
          <p:cNvPr id="9" name="TextBox 8">
            <a:extLst>
              <a:ext uri="{FF2B5EF4-FFF2-40B4-BE49-F238E27FC236}">
                <a16:creationId xmlns:a16="http://schemas.microsoft.com/office/drawing/2014/main" id="{3FB157B6-FE7E-2B82-6FD5-A56787C46754}"/>
              </a:ext>
            </a:extLst>
          </p:cNvPr>
          <p:cNvSpPr txBox="1"/>
          <p:nvPr/>
        </p:nvSpPr>
        <p:spPr>
          <a:xfrm>
            <a:off x="635804" y="3494793"/>
            <a:ext cx="6018093" cy="945524"/>
          </a:xfrm>
          <a:prstGeom prst="rect">
            <a:avLst/>
          </a:prstGeom>
          <a:noFill/>
        </p:spPr>
        <p:txBody>
          <a:bodyPr wrap="square" numCol="3">
            <a:spAutoFit/>
          </a:bodyPr>
          <a:lstStyle/>
          <a:p>
            <a:pPr marL="285750" indent="-285750">
              <a:buFont typeface="Arial" panose="020B0604020202020204" pitchFamily="34" charset="0"/>
              <a:buChar char="•"/>
            </a:pPr>
            <a:r>
              <a:rPr lang="en-GB" sz="1800" dirty="0">
                <a:latin typeface="Arial Nova Light"/>
              </a:rPr>
              <a:t>Carbon, </a:t>
            </a:r>
          </a:p>
          <a:p>
            <a:pPr marL="285750" indent="-285750">
              <a:buFont typeface="Arial" panose="020B0604020202020204" pitchFamily="34" charset="0"/>
              <a:buChar char="•"/>
            </a:pPr>
            <a:r>
              <a:rPr lang="en-GB" sz="1800" dirty="0">
                <a:latin typeface="Arial Nova Light"/>
              </a:rPr>
              <a:t>NO2, </a:t>
            </a:r>
          </a:p>
          <a:p>
            <a:pPr marL="285750" indent="-285750">
              <a:buFont typeface="Arial" panose="020B0604020202020204" pitchFamily="34" charset="0"/>
              <a:buChar char="•"/>
            </a:pPr>
            <a:r>
              <a:rPr lang="en-GB" sz="1800" dirty="0">
                <a:latin typeface="Arial Nova Light"/>
              </a:rPr>
              <a:t>PM emissions; </a:t>
            </a:r>
          </a:p>
          <a:p>
            <a:pPr marL="285750" indent="-285750">
              <a:buFont typeface="Arial" panose="020B0604020202020204" pitchFamily="34" charset="0"/>
              <a:buChar char="•"/>
            </a:pPr>
            <a:r>
              <a:rPr lang="en-GB" sz="1800" dirty="0">
                <a:latin typeface="Arial Nova Light"/>
              </a:rPr>
              <a:t>Mobility Equity; </a:t>
            </a:r>
          </a:p>
          <a:p>
            <a:endParaRPr lang="en-GB" sz="800" dirty="0">
              <a:latin typeface="Arial Nova Light"/>
            </a:endParaRPr>
          </a:p>
          <a:p>
            <a:pPr marL="285750" indent="-285750">
              <a:buFont typeface="Arial" panose="020B0604020202020204" pitchFamily="34" charset="0"/>
              <a:buChar char="•"/>
            </a:pPr>
            <a:r>
              <a:rPr lang="en-GB" sz="1800" dirty="0">
                <a:latin typeface="Arial Nova Light"/>
              </a:rPr>
              <a:t>Connectivity; </a:t>
            </a:r>
            <a:endParaRPr lang="en-GB" dirty="0">
              <a:latin typeface="Arial Nova Light"/>
            </a:endParaRPr>
          </a:p>
          <a:p>
            <a:pPr marL="285750" indent="-285750">
              <a:buFont typeface="Arial" panose="020B0604020202020204" pitchFamily="34" charset="0"/>
              <a:buChar char="•"/>
            </a:pPr>
            <a:r>
              <a:rPr lang="en-GB" sz="1800" dirty="0">
                <a:latin typeface="Arial Nova Light"/>
              </a:rPr>
              <a:t>Neighbourhood Self-Sufficiency</a:t>
            </a:r>
            <a:endParaRPr lang="en-GB" dirty="0"/>
          </a:p>
        </p:txBody>
      </p:sp>
      <p:sp>
        <p:nvSpPr>
          <p:cNvPr id="8" name="TextBox 7">
            <a:extLst>
              <a:ext uri="{FF2B5EF4-FFF2-40B4-BE49-F238E27FC236}">
                <a16:creationId xmlns:a16="http://schemas.microsoft.com/office/drawing/2014/main" id="{55CB9E58-8C46-6712-F246-AB15B9C5C28D}"/>
              </a:ext>
            </a:extLst>
          </p:cNvPr>
          <p:cNvSpPr txBox="1"/>
          <p:nvPr/>
        </p:nvSpPr>
        <p:spPr>
          <a:xfrm>
            <a:off x="279370" y="4362303"/>
            <a:ext cx="6061753"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400" dirty="0">
                <a:latin typeface="Arial Nova Light"/>
              </a:rPr>
              <a:t>Factors from any domain that impact on or are impacted by these, and causal interconnections</a:t>
            </a:r>
          </a:p>
          <a:p>
            <a:pPr marL="342900" indent="-342900">
              <a:buFont typeface="Arial" panose="020B0604020202020204" pitchFamily="34" charset="0"/>
              <a:buChar char="•"/>
            </a:pPr>
            <a:r>
              <a:rPr lang="en-GB" sz="2400" dirty="0">
                <a:latin typeface="Arial Nova Light"/>
              </a:rPr>
              <a:t>Captures qualitative AND quantifiable - </a:t>
            </a:r>
            <a:r>
              <a:rPr lang="en-US" sz="2400" dirty="0">
                <a:latin typeface="Arial Nova Light"/>
              </a:rPr>
              <a:t>breadth of what matters to people, beyond previous models</a:t>
            </a:r>
            <a:endParaRPr lang="en-GB" sz="2400" dirty="0">
              <a:latin typeface="Arial Nova Light"/>
            </a:endParaRPr>
          </a:p>
        </p:txBody>
      </p:sp>
    </p:spTree>
    <p:extLst>
      <p:ext uri="{BB962C8B-B14F-4D97-AF65-F5344CB8AC3E}">
        <p14:creationId xmlns:p14="http://schemas.microsoft.com/office/powerpoint/2010/main" val="278704860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network&#10;&#10;AI-generated content may be incorrect.">
            <a:extLst>
              <a:ext uri="{FF2B5EF4-FFF2-40B4-BE49-F238E27FC236}">
                <a16:creationId xmlns:a16="http://schemas.microsoft.com/office/drawing/2014/main" id="{648172D4-6565-C80E-AB29-69DDF6AFF506}"/>
              </a:ext>
            </a:extLst>
          </p:cNvPr>
          <p:cNvPicPr>
            <a:picLocks noGrp="1" noChangeAspect="1"/>
          </p:cNvPicPr>
          <p:nvPr>
            <p:ph idx="1"/>
          </p:nvPr>
        </p:nvPicPr>
        <p:blipFill>
          <a:blip r:embed="rId2"/>
          <a:stretch>
            <a:fillRect/>
          </a:stretch>
        </p:blipFill>
        <p:spPr>
          <a:xfrm>
            <a:off x="1340309" y="1392195"/>
            <a:ext cx="9679161" cy="5441907"/>
          </a:xfrm>
        </p:spPr>
      </p:pic>
      <p:sp>
        <p:nvSpPr>
          <p:cNvPr id="2" name="Title 1">
            <a:extLst>
              <a:ext uri="{FF2B5EF4-FFF2-40B4-BE49-F238E27FC236}">
                <a16:creationId xmlns:a16="http://schemas.microsoft.com/office/drawing/2014/main" id="{7590FBC9-65C4-87C8-F974-FEEA750E3DF6}"/>
              </a:ext>
            </a:extLst>
          </p:cNvPr>
          <p:cNvSpPr>
            <a:spLocks noGrp="1"/>
          </p:cNvSpPr>
          <p:nvPr>
            <p:ph type="title"/>
          </p:nvPr>
        </p:nvSpPr>
        <p:spPr>
          <a:xfrm>
            <a:off x="1100137" y="1143000"/>
            <a:ext cx="7307885" cy="1339544"/>
          </a:xfrm>
        </p:spPr>
        <p:txBody>
          <a:bodyPr lIns="91440" tIns="45720" rIns="91440" bIns="45720" anchor="t"/>
          <a:lstStyle/>
          <a:p>
            <a:r>
              <a:rPr lang="en-GB" sz="3200">
                <a:solidFill>
                  <a:schemeClr val="accent6">
                    <a:lumMod val="76000"/>
                  </a:schemeClr>
                </a:solidFill>
                <a:latin typeface="Arial Nova Cond Light"/>
                <a:ea typeface="Calibri Light"/>
                <a:cs typeface="Calibri Light"/>
              </a:rPr>
              <a:t>Policy insights: Pulling out "downstream" effects of policy promoting EVs </a:t>
            </a:r>
            <a:endParaRPr lang="en-GB" sz="3200" b="0">
              <a:solidFill>
                <a:schemeClr val="accent6">
                  <a:lumMod val="76000"/>
                </a:schemeClr>
              </a:solidFill>
              <a:latin typeface="Arial Nova Cond Light"/>
              <a:ea typeface="Calibri Light"/>
              <a:cs typeface="Calibri Light"/>
            </a:endParaRPr>
          </a:p>
        </p:txBody>
      </p:sp>
    </p:spTree>
    <p:extLst>
      <p:ext uri="{BB962C8B-B14F-4D97-AF65-F5344CB8AC3E}">
        <p14:creationId xmlns:p14="http://schemas.microsoft.com/office/powerpoint/2010/main" val="117079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1F919-1140-67F9-A219-213F13AF995D}"/>
            </a:ext>
          </a:extLst>
        </p:cNvPr>
        <p:cNvGrpSpPr/>
        <p:nvPr/>
      </p:nvGrpSpPr>
      <p:grpSpPr>
        <a:xfrm>
          <a:off x="0" y="0"/>
          <a:ext cx="0" cy="0"/>
          <a:chOff x="0" y="0"/>
          <a:chExt cx="0" cy="0"/>
        </a:xfrm>
      </p:grpSpPr>
      <p:pic>
        <p:nvPicPr>
          <p:cNvPr id="8" name="Content Placeholder 3" descr="A diagram of a network&#10;&#10;AI-generated content may be incorrect.">
            <a:extLst>
              <a:ext uri="{FF2B5EF4-FFF2-40B4-BE49-F238E27FC236}">
                <a16:creationId xmlns:a16="http://schemas.microsoft.com/office/drawing/2014/main" id="{CA021154-13DF-C77D-A2B5-92B936D97DEB}"/>
              </a:ext>
            </a:extLst>
          </p:cNvPr>
          <p:cNvPicPr>
            <a:picLocks noChangeAspect="1"/>
          </p:cNvPicPr>
          <p:nvPr/>
        </p:nvPicPr>
        <p:blipFill>
          <a:blip r:embed="rId3">
            <a:alphaModFix amt="35000"/>
          </a:blip>
          <a:stretch>
            <a:fillRect/>
          </a:stretch>
        </p:blipFill>
        <p:spPr>
          <a:xfrm>
            <a:off x="1340309" y="1392195"/>
            <a:ext cx="9679161" cy="5441907"/>
          </a:xfrm>
          <a:prstGeom prst="rect">
            <a:avLst/>
          </a:prstGeom>
        </p:spPr>
      </p:pic>
      <p:sp>
        <p:nvSpPr>
          <p:cNvPr id="2" name="Title 1">
            <a:extLst>
              <a:ext uri="{FF2B5EF4-FFF2-40B4-BE49-F238E27FC236}">
                <a16:creationId xmlns:a16="http://schemas.microsoft.com/office/drawing/2014/main" id="{75B165A2-F6E5-A37A-94B7-2A4143B1E5CA}"/>
              </a:ext>
            </a:extLst>
          </p:cNvPr>
          <p:cNvSpPr>
            <a:spLocks noGrp="1"/>
          </p:cNvSpPr>
          <p:nvPr>
            <p:ph type="title"/>
          </p:nvPr>
        </p:nvSpPr>
        <p:spPr>
          <a:xfrm>
            <a:off x="838200" y="365125"/>
            <a:ext cx="7307885" cy="680732"/>
          </a:xfrm>
        </p:spPr>
        <p:txBody>
          <a:bodyPr lIns="91440" tIns="45720" rIns="91440" bIns="45720" anchor="t"/>
          <a:lstStyle/>
          <a:p>
            <a:r>
              <a:rPr lang="en-GB" sz="2900">
                <a:solidFill>
                  <a:schemeClr val="accent6">
                    <a:lumMod val="76000"/>
                  </a:schemeClr>
                </a:solidFill>
                <a:latin typeface="Arial Nova Light"/>
                <a:ea typeface="Calibri Light"/>
                <a:cs typeface="Calibri Light"/>
              </a:rPr>
              <a:t>Indirect Effects of Policy Promoting EVs </a:t>
            </a:r>
            <a:endParaRPr lang="en-GB" sz="2900" b="0">
              <a:solidFill>
                <a:schemeClr val="accent6">
                  <a:lumMod val="76000"/>
                </a:schemeClr>
              </a:solidFill>
              <a:latin typeface="Arial Nova Light"/>
              <a:ea typeface="Calibri Light"/>
              <a:cs typeface="Calibri Light"/>
            </a:endParaRPr>
          </a:p>
        </p:txBody>
      </p:sp>
      <p:sp>
        <p:nvSpPr>
          <p:cNvPr id="4" name="TextBox 3">
            <a:extLst>
              <a:ext uri="{FF2B5EF4-FFF2-40B4-BE49-F238E27FC236}">
                <a16:creationId xmlns:a16="http://schemas.microsoft.com/office/drawing/2014/main" id="{1140A003-C4DC-0237-750C-FEAFC4887EAA}"/>
              </a:ext>
            </a:extLst>
          </p:cNvPr>
          <p:cNvSpPr txBox="1"/>
          <p:nvPr/>
        </p:nvSpPr>
        <p:spPr>
          <a:xfrm>
            <a:off x="835607" y="653433"/>
            <a:ext cx="8818282"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600">
              <a:latin typeface="Calibri"/>
              <a:ea typeface="Calibri"/>
              <a:cs typeface="Calibri"/>
            </a:endParaRPr>
          </a:p>
          <a:p>
            <a:endParaRPr lang="en-US"/>
          </a:p>
          <a:p>
            <a:r>
              <a:rPr lang="en-GB" sz="2600">
                <a:latin typeface="Calibri"/>
                <a:ea typeface="Calibri"/>
                <a:cs typeface="Calibri"/>
              </a:rPr>
              <a:t>Evidence of increasing reliance on EVs for short trips, increasing driving miles and congestion. </a:t>
            </a:r>
          </a:p>
          <a:p>
            <a:endParaRPr lang="en-GB" sz="1000">
              <a:latin typeface="Calibri"/>
              <a:ea typeface="Calibri"/>
              <a:cs typeface="Calibri"/>
            </a:endParaRPr>
          </a:p>
          <a:p>
            <a:r>
              <a:rPr lang="en-GB" sz="2600">
                <a:latin typeface="Calibri"/>
                <a:ea typeface="Calibri"/>
                <a:cs typeface="Calibri"/>
              </a:rPr>
              <a:t>Multiple negative impacts:</a:t>
            </a:r>
            <a:endParaRPr lang="en-GB"/>
          </a:p>
          <a:p>
            <a:r>
              <a:rPr lang="en-GB" sz="2600">
                <a:latin typeface="Arial"/>
                <a:cs typeface="Arial"/>
              </a:rPr>
              <a:t>•</a:t>
            </a:r>
            <a:r>
              <a:rPr lang="en-GB" sz="2600">
                <a:latin typeface="Calibri"/>
                <a:ea typeface="Calibri"/>
                <a:cs typeface="Calibri"/>
              </a:rPr>
              <a:t>Pleasantness and liveability of neighbourhoods</a:t>
            </a:r>
            <a:endParaRPr lang="en-GB"/>
          </a:p>
          <a:p>
            <a:r>
              <a:rPr lang="en-GB" sz="2600">
                <a:latin typeface="Arial"/>
                <a:cs typeface="Arial"/>
              </a:rPr>
              <a:t>•</a:t>
            </a:r>
            <a:r>
              <a:rPr lang="en-GB" sz="2600">
                <a:latin typeface="Calibri"/>
                <a:ea typeface="Calibri"/>
                <a:cs typeface="Calibri"/>
              </a:rPr>
              <a:t>Community severance and local social networks</a:t>
            </a:r>
            <a:endParaRPr lang="en-GB"/>
          </a:p>
          <a:p>
            <a:r>
              <a:rPr lang="en-GB" sz="2600">
                <a:latin typeface="Arial"/>
                <a:cs typeface="Arial"/>
              </a:rPr>
              <a:t>•</a:t>
            </a:r>
            <a:r>
              <a:rPr lang="en-GB" sz="2600">
                <a:latin typeface="Calibri"/>
                <a:ea typeface="Calibri"/>
                <a:cs typeface="Calibri"/>
              </a:rPr>
              <a:t>Active travel and physical and mental health</a:t>
            </a:r>
            <a:endParaRPr lang="en-GB"/>
          </a:p>
          <a:p>
            <a:r>
              <a:rPr lang="en-GB" sz="2600">
                <a:latin typeface="Arial"/>
                <a:cs typeface="Arial"/>
              </a:rPr>
              <a:t>•</a:t>
            </a:r>
            <a:r>
              <a:rPr lang="en-GB" sz="2600">
                <a:latin typeface="Calibri"/>
                <a:ea typeface="Calibri"/>
                <a:cs typeface="Calibri"/>
              </a:rPr>
              <a:t>Public transport and access to affordable transport</a:t>
            </a:r>
            <a:endParaRPr lang="en-GB"/>
          </a:p>
          <a:p>
            <a:r>
              <a:rPr lang="en-GB" sz="2600">
                <a:latin typeface="Arial"/>
                <a:cs typeface="Arial"/>
              </a:rPr>
              <a:t>•</a:t>
            </a:r>
            <a:r>
              <a:rPr lang="en-GB" sz="2600">
                <a:latin typeface="Calibri"/>
                <a:ea typeface="Calibri"/>
                <a:cs typeface="Calibri"/>
              </a:rPr>
              <a:t>PM emissions from tyres and brakes and air quality</a:t>
            </a:r>
            <a:endParaRPr lang="en-GB"/>
          </a:p>
          <a:p>
            <a:r>
              <a:rPr lang="en-GB" sz="2600">
                <a:latin typeface="Calibri"/>
                <a:ea typeface="Calibri"/>
                <a:cs typeface="Calibri"/>
              </a:rPr>
              <a:t>- Poorer communities were disproportionately affected</a:t>
            </a:r>
          </a:p>
          <a:p>
            <a:endParaRPr lang="en-GB" sz="2600">
              <a:latin typeface="Calibri"/>
              <a:ea typeface="Calibri"/>
              <a:cs typeface="Calibri"/>
            </a:endParaRPr>
          </a:p>
          <a:p>
            <a:r>
              <a:rPr lang="en-GB" sz="2600">
                <a:latin typeface="Calibri"/>
                <a:ea typeface="Calibri"/>
                <a:cs typeface="Calibri"/>
              </a:rPr>
              <a:t>U.K. transport decarbonisation policies often focussed on EVs</a:t>
            </a:r>
            <a:endParaRPr lang="en-GB">
              <a:latin typeface="Aptos" panose="02110004020202020204"/>
              <a:ea typeface="Calibri"/>
              <a:cs typeface="Calibri"/>
            </a:endParaRPr>
          </a:p>
          <a:p>
            <a:r>
              <a:rPr lang="en-GB" sz="2600">
                <a:latin typeface="Calibri"/>
                <a:ea typeface="Calibri"/>
                <a:cs typeface="Calibri"/>
              </a:rPr>
              <a:t>Get beyond - EV "Tunnel Vision" </a:t>
            </a:r>
            <a:endParaRPr lang="en-GB"/>
          </a:p>
          <a:p>
            <a:endParaRPr lang="en-GB" sz="2600">
              <a:latin typeface="Calibri"/>
              <a:ea typeface="Calibri"/>
              <a:cs typeface="Calibri"/>
            </a:endParaRPr>
          </a:p>
          <a:p>
            <a:endParaRPr lang="en-GB" sz="2600">
              <a:latin typeface="Calibri"/>
              <a:ea typeface="Calibri"/>
              <a:cs typeface="Calibri"/>
            </a:endParaRPr>
          </a:p>
          <a:p>
            <a:endParaRPr lang="en-GB" sz="2600">
              <a:latin typeface="Calibri"/>
              <a:ea typeface="Calibri"/>
              <a:cs typeface="Calibri"/>
            </a:endParaRPr>
          </a:p>
        </p:txBody>
      </p:sp>
    </p:spTree>
    <p:extLst>
      <p:ext uri="{BB962C8B-B14F-4D97-AF65-F5344CB8AC3E}">
        <p14:creationId xmlns:p14="http://schemas.microsoft.com/office/powerpoint/2010/main" val="390939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network&#10;&#10;AI-generated content may be incorrect.">
            <a:extLst>
              <a:ext uri="{FF2B5EF4-FFF2-40B4-BE49-F238E27FC236}">
                <a16:creationId xmlns:a16="http://schemas.microsoft.com/office/drawing/2014/main" id="{E659E4BF-A353-087F-423C-7CA040D85214}"/>
              </a:ext>
            </a:extLst>
          </p:cNvPr>
          <p:cNvPicPr>
            <a:picLocks noGrp="1" noChangeAspect="1"/>
          </p:cNvPicPr>
          <p:nvPr>
            <p:ph idx="1"/>
          </p:nvPr>
        </p:nvPicPr>
        <p:blipFill>
          <a:blip r:embed="rId3"/>
          <a:srcRect l="4640" t="1456" r="4063" b="6418"/>
          <a:stretch>
            <a:fillRect/>
          </a:stretch>
        </p:blipFill>
        <p:spPr>
          <a:xfrm>
            <a:off x="1832335" y="1179320"/>
            <a:ext cx="9521466" cy="5552972"/>
          </a:xfrm>
        </p:spPr>
      </p:pic>
      <p:sp>
        <p:nvSpPr>
          <p:cNvPr id="2" name="Title 1">
            <a:extLst>
              <a:ext uri="{FF2B5EF4-FFF2-40B4-BE49-F238E27FC236}">
                <a16:creationId xmlns:a16="http://schemas.microsoft.com/office/drawing/2014/main" id="{01AFD37E-AA8D-C873-E7C6-4072F9DE80D0}"/>
              </a:ext>
            </a:extLst>
          </p:cNvPr>
          <p:cNvSpPr>
            <a:spLocks noGrp="1"/>
          </p:cNvSpPr>
          <p:nvPr>
            <p:ph type="title"/>
          </p:nvPr>
        </p:nvSpPr>
        <p:spPr/>
        <p:txBody>
          <a:bodyPr lIns="91440" tIns="45720" rIns="91440" bIns="45720" anchor="t"/>
          <a:lstStyle/>
          <a:p>
            <a:r>
              <a:rPr lang="en-GB" b="0">
                <a:latin typeface="Arial Nova Cond Light"/>
                <a:cs typeface="Arial"/>
              </a:rPr>
              <a:t>Creating vicious cycles: Public Transport “Death Spiral”</a:t>
            </a:r>
            <a:endParaRPr lang="en-US">
              <a:latin typeface="Arial Nova Cond Light"/>
              <a:cs typeface="Arial"/>
            </a:endParaRPr>
          </a:p>
        </p:txBody>
      </p:sp>
    </p:spTree>
    <p:extLst>
      <p:ext uri="{BB962C8B-B14F-4D97-AF65-F5344CB8AC3E}">
        <p14:creationId xmlns:p14="http://schemas.microsoft.com/office/powerpoint/2010/main" val="285015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B009-F8CB-2301-7711-74F290AAC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07D1F-C62E-A17F-079E-D63633609CA1}"/>
              </a:ext>
            </a:extLst>
          </p:cNvPr>
          <p:cNvSpPr>
            <a:spLocks noGrp="1"/>
          </p:cNvSpPr>
          <p:nvPr>
            <p:ph type="title"/>
          </p:nvPr>
        </p:nvSpPr>
        <p:spPr>
          <a:xfrm>
            <a:off x="838200" y="365125"/>
            <a:ext cx="7084693" cy="1342464"/>
          </a:xfrm>
        </p:spPr>
        <p:txBody>
          <a:bodyPr lIns="91440" tIns="45720" rIns="91440" bIns="45720" anchor="t"/>
          <a:lstStyle/>
          <a:p>
            <a:r>
              <a:rPr lang="en-GB" b="0">
                <a:latin typeface="Arial Nova Cond Light"/>
                <a:cs typeface="Arial"/>
              </a:rPr>
              <a:t>Systems approaches help us think practically about systems change</a:t>
            </a:r>
            <a:endParaRPr lang="en-US">
              <a:latin typeface="Arial Nova Cond Light"/>
              <a:cs typeface="Arial"/>
            </a:endParaRPr>
          </a:p>
          <a:p>
            <a:endParaRPr lang="en-GB"/>
          </a:p>
        </p:txBody>
      </p:sp>
      <p:sp>
        <p:nvSpPr>
          <p:cNvPr id="3" name="Content Placeholder 2">
            <a:extLst>
              <a:ext uri="{FF2B5EF4-FFF2-40B4-BE49-F238E27FC236}">
                <a16:creationId xmlns:a16="http://schemas.microsoft.com/office/drawing/2014/main" id="{5B19399F-CA13-6941-631F-4192143F4215}"/>
              </a:ext>
            </a:extLst>
          </p:cNvPr>
          <p:cNvSpPr>
            <a:spLocks noGrp="1"/>
          </p:cNvSpPr>
          <p:nvPr>
            <p:ph idx="1"/>
          </p:nvPr>
        </p:nvSpPr>
        <p:spPr>
          <a:xfrm>
            <a:off x="838200" y="1939895"/>
            <a:ext cx="5786142" cy="4111562"/>
          </a:xfrm>
        </p:spPr>
        <p:txBody>
          <a:bodyPr lIns="91440" tIns="45720" rIns="91440" bIns="45720" anchor="t"/>
          <a:lstStyle/>
          <a:p>
            <a:r>
              <a:rPr lang="en-GB" sz="2000" dirty="0">
                <a:latin typeface="Arial Nova Light"/>
              </a:rPr>
              <a:t>Negative impacts of congestion and the death spiral for public transport </a:t>
            </a:r>
            <a:r>
              <a:rPr lang="en-GB" sz="2000" i="1" dirty="0">
                <a:latin typeface="Arial Nova Light"/>
              </a:rPr>
              <a:t>can be reversed –system lever</a:t>
            </a:r>
          </a:p>
          <a:p>
            <a:r>
              <a:rPr lang="en-GB" sz="2000" dirty="0">
                <a:latin typeface="Arial Nova Light"/>
              </a:rPr>
              <a:t>If we decrease congestion, health, liveability, social benefits etc all increase</a:t>
            </a:r>
            <a:endParaRPr lang="en-GB" sz="2000" i="1" dirty="0">
              <a:latin typeface="Arial Nova Light"/>
            </a:endParaRPr>
          </a:p>
          <a:p>
            <a:r>
              <a:rPr lang="en-GB" sz="2000" dirty="0">
                <a:latin typeface="Arial Nova Light"/>
              </a:rPr>
              <a:t>And the more viable, reliable, affordable and accessible public transport becomes </a:t>
            </a:r>
          </a:p>
          <a:p>
            <a:r>
              <a:rPr lang="en-GB" sz="2000" dirty="0">
                <a:latin typeface="Arial Nova Light"/>
              </a:rPr>
              <a:t>Similar positive feedback loops exist for active travel, with fewer cars, wheeling becomes healthier and safer, people get fitter, and more people leave their cars for bikes/walking/wheeling</a:t>
            </a:r>
          </a:p>
          <a:p>
            <a:r>
              <a:rPr lang="en-GB" sz="2000" i="1">
                <a:latin typeface="Arial Nova Light"/>
              </a:rPr>
              <a:t>We can find and use system levers &amp; feedback loops</a:t>
            </a:r>
            <a:endParaRPr lang="en-GB" sz="2000" i="1" err="1"/>
          </a:p>
          <a:p>
            <a:pPr marL="0" indent="0">
              <a:buNone/>
            </a:pPr>
            <a:endParaRPr lang="en-GB" sz="2000" dirty="0"/>
          </a:p>
        </p:txBody>
      </p:sp>
      <p:pic>
        <p:nvPicPr>
          <p:cNvPr id="5" name="Content Placeholder 3" descr="A diagram of a cycle&#10;&#10;AI-generated content may be incorrect.">
            <a:extLst>
              <a:ext uri="{FF2B5EF4-FFF2-40B4-BE49-F238E27FC236}">
                <a16:creationId xmlns:a16="http://schemas.microsoft.com/office/drawing/2014/main" id="{B7291A95-AD92-36C5-7FE1-A72BECBFFC6B}"/>
              </a:ext>
            </a:extLst>
          </p:cNvPr>
          <p:cNvPicPr>
            <a:picLocks noChangeAspect="1"/>
          </p:cNvPicPr>
          <p:nvPr/>
        </p:nvPicPr>
        <p:blipFill>
          <a:blip r:embed="rId3"/>
          <a:stretch>
            <a:fillRect/>
          </a:stretch>
        </p:blipFill>
        <p:spPr>
          <a:xfrm>
            <a:off x="6945135" y="1808956"/>
            <a:ext cx="4222024" cy="3240088"/>
          </a:xfrm>
          <a:prstGeom prst="rect">
            <a:avLst/>
          </a:prstGeom>
        </p:spPr>
      </p:pic>
    </p:spTree>
    <p:extLst>
      <p:ext uri="{BB962C8B-B14F-4D97-AF65-F5344CB8AC3E}">
        <p14:creationId xmlns:p14="http://schemas.microsoft.com/office/powerpoint/2010/main" val="124335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7920-508A-7206-9494-D0C143450946}"/>
              </a:ext>
            </a:extLst>
          </p:cNvPr>
          <p:cNvSpPr>
            <a:spLocks noGrp="1"/>
          </p:cNvSpPr>
          <p:nvPr>
            <p:ph type="title"/>
          </p:nvPr>
        </p:nvSpPr>
        <p:spPr>
          <a:xfrm>
            <a:off x="838200" y="365125"/>
            <a:ext cx="7121434" cy="1325563"/>
          </a:xfrm>
        </p:spPr>
        <p:txBody>
          <a:bodyPr/>
          <a:lstStyle/>
          <a:p>
            <a:r>
              <a:rPr lang="en-GB" dirty="0"/>
              <a:t>Where can we intervene to achieve multiple benefits?</a:t>
            </a:r>
          </a:p>
        </p:txBody>
      </p:sp>
      <p:sp>
        <p:nvSpPr>
          <p:cNvPr id="3" name="Content Placeholder 2">
            <a:extLst>
              <a:ext uri="{FF2B5EF4-FFF2-40B4-BE49-F238E27FC236}">
                <a16:creationId xmlns:a16="http://schemas.microsoft.com/office/drawing/2014/main" id="{B1A0699A-1CA8-9883-D5AE-6459E75A81C6}"/>
              </a:ext>
            </a:extLst>
          </p:cNvPr>
          <p:cNvSpPr>
            <a:spLocks noGrp="1"/>
          </p:cNvSpPr>
          <p:nvPr>
            <p:ph idx="1"/>
          </p:nvPr>
        </p:nvSpPr>
        <p:spPr>
          <a:xfrm>
            <a:off x="838200" y="1825625"/>
            <a:ext cx="4057073" cy="4351338"/>
          </a:xfrm>
        </p:spPr>
        <p:txBody>
          <a:bodyPr vert="horz" lIns="91440" tIns="45720" rIns="91440" bIns="45720" rtlCol="0" anchor="t">
            <a:normAutofit fontScale="92500" lnSpcReduction="20000"/>
          </a:bodyPr>
          <a:lstStyle/>
          <a:p>
            <a:r>
              <a:rPr lang="en-GB"/>
              <a:t>Decisions about how we allocate space have widespread impacts and feed into multiple feedback loops</a:t>
            </a:r>
          </a:p>
          <a:p>
            <a:pPr marL="0" indent="0">
              <a:buNone/>
            </a:pPr>
            <a:endParaRPr lang="en-GB"/>
          </a:p>
          <a:p>
            <a:r>
              <a:rPr lang="en-GB"/>
              <a:t>The demand for more housing and the influence of high car use can create unhealthy urban environments, squeezing out green space and active travel infrastructure</a:t>
            </a:r>
          </a:p>
        </p:txBody>
      </p:sp>
      <p:pic>
        <p:nvPicPr>
          <p:cNvPr id="6" name="Picture 5" descr="A diagram of a road traffic accident&#10;&#10;AI-generated content may be incorrect.">
            <a:extLst>
              <a:ext uri="{FF2B5EF4-FFF2-40B4-BE49-F238E27FC236}">
                <a16:creationId xmlns:a16="http://schemas.microsoft.com/office/drawing/2014/main" id="{49CEF01D-E05C-03E6-A19A-7B6BA1AA7C0B}"/>
              </a:ext>
            </a:extLst>
          </p:cNvPr>
          <p:cNvPicPr>
            <a:picLocks noChangeAspect="1"/>
          </p:cNvPicPr>
          <p:nvPr/>
        </p:nvPicPr>
        <p:blipFill>
          <a:blip r:embed="rId3"/>
          <a:stretch>
            <a:fillRect/>
          </a:stretch>
        </p:blipFill>
        <p:spPr>
          <a:xfrm>
            <a:off x="4895273" y="1690688"/>
            <a:ext cx="7128179" cy="4351338"/>
          </a:xfrm>
          <a:prstGeom prst="rect">
            <a:avLst/>
          </a:prstGeom>
        </p:spPr>
      </p:pic>
      <p:sp>
        <p:nvSpPr>
          <p:cNvPr id="4" name="Content Placeholder 2">
            <a:extLst>
              <a:ext uri="{FF2B5EF4-FFF2-40B4-BE49-F238E27FC236}">
                <a16:creationId xmlns:a16="http://schemas.microsoft.com/office/drawing/2014/main" id="{FEF17FCC-6FAF-258E-93F2-62FA4B41E222}"/>
              </a:ext>
            </a:extLst>
          </p:cNvPr>
          <p:cNvSpPr txBox="1">
            <a:spLocks/>
          </p:cNvSpPr>
          <p:nvPr/>
        </p:nvSpPr>
        <p:spPr>
          <a:xfrm>
            <a:off x="4596339" y="495580"/>
            <a:ext cx="4762634" cy="43423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Light"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i="1">
              <a:latin typeface="Arial Nova Light"/>
            </a:endParaRPr>
          </a:p>
          <a:p>
            <a:pPr marL="0" indent="0">
              <a:buFont typeface="Arial" panose="020B0604020202020204" pitchFamily="34" charset="0"/>
              <a:buNone/>
            </a:pPr>
            <a:endParaRPr lang="en-GB" sz="2400" b="1"/>
          </a:p>
        </p:txBody>
      </p:sp>
    </p:spTree>
    <p:extLst>
      <p:ext uri="{BB962C8B-B14F-4D97-AF65-F5344CB8AC3E}">
        <p14:creationId xmlns:p14="http://schemas.microsoft.com/office/powerpoint/2010/main" val="10817002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1B8F27DB602D4D92C121A5738C411F" ma:contentTypeVersion="17" ma:contentTypeDescription="Create a new document." ma:contentTypeScope="" ma:versionID="52fbc6fe41be5646c0d81eb90ce0753a">
  <xsd:schema xmlns:xsd="http://www.w3.org/2001/XMLSchema" xmlns:xs="http://www.w3.org/2001/XMLSchema" xmlns:p="http://schemas.microsoft.com/office/2006/metadata/properties" xmlns:ns2="19a1f35d-b790-4f48-b640-644ba928065d" xmlns:ns3="f28a8e89-3a1f-4a4f-91ac-6ad790448e67" targetNamespace="http://schemas.microsoft.com/office/2006/metadata/properties" ma:root="true" ma:fieldsID="848bf7351cff2072b8c7dcd12fa37a17" ns2:_="" ns3:_="">
    <xsd:import namespace="19a1f35d-b790-4f48-b640-644ba928065d"/>
    <xsd:import namespace="f28a8e89-3a1f-4a4f-91ac-6ad790448e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1f35d-b790-4f48-b640-644ba9280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Date" ma:index="23" nillable="true" ma:displayName="Date" ma:format="DateOnly" ma:internalName="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8a8e89-3a1f-4a4f-91ac-6ad790448e6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58be7bd-30ac-42fd-bafd-0b063da51fc5}" ma:internalName="TaxCatchAll" ma:showField="CatchAllData" ma:web="f28a8e89-3a1f-4a4f-91ac-6ad790448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8a8e89-3a1f-4a4f-91ac-6ad790448e67" xsi:nil="true"/>
    <Date xmlns="19a1f35d-b790-4f48-b640-644ba928065d" xsi:nil="true"/>
    <lcf76f155ced4ddcb4097134ff3c332f xmlns="19a1f35d-b790-4f48-b640-644ba92806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537614-C0AE-4258-9580-5D58123FA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1f35d-b790-4f48-b640-644ba928065d"/>
    <ds:schemaRef ds:uri="f28a8e89-3a1f-4a4f-91ac-6ad790448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BC436E-06D5-46A3-A4B8-083807790F0E}">
  <ds:schemaRefs>
    <ds:schemaRef ds:uri="http://schemas.microsoft.com/office/2006/metadata/properties"/>
    <ds:schemaRef ds:uri="http://schemas.microsoft.com/office/infopath/2007/PartnerControls"/>
    <ds:schemaRef ds:uri="f28a8e89-3a1f-4a4f-91ac-6ad790448e67"/>
    <ds:schemaRef ds:uri="19a1f35d-b790-4f48-b640-644ba928065d"/>
  </ds:schemaRefs>
</ds:datastoreItem>
</file>

<file path=customXml/itemProps3.xml><?xml version="1.0" encoding="utf-8"?>
<ds:datastoreItem xmlns:ds="http://schemas.openxmlformats.org/officeDocument/2006/customXml" ds:itemID="{74E2A0A2-69C1-41E2-9CF3-070C909A5E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1191</Words>
  <Application>Microsoft Office PowerPoint</Application>
  <PresentationFormat>Widescreen</PresentationFormat>
  <Paragraphs>115</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Adopting a whole-system approach to transport decarbonisation</vt:lpstr>
      <vt:lpstr>Key messages so far</vt:lpstr>
      <vt:lpstr>We need a whole-systems approach</vt:lpstr>
      <vt:lpstr>UK Personal Surface Transportation Participatory Systems Map </vt:lpstr>
      <vt:lpstr>Policy insights: Pulling out "downstream" effects of policy promoting EVs </vt:lpstr>
      <vt:lpstr>Indirect Effects of Policy Promoting EVs </vt:lpstr>
      <vt:lpstr>Creating vicious cycles: Public Transport “Death Spiral”</vt:lpstr>
      <vt:lpstr>Systems approaches help us think practically about systems change </vt:lpstr>
      <vt:lpstr>Where can we intervene to achieve multiple benefits?</vt:lpstr>
      <vt:lpstr>‘Good’ planning can unlock multiple benefits</vt:lpstr>
      <vt:lpstr>Summary +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Naomi Bennett-Steele (Geography, Earth and Environmental Sciences)</dc:creator>
  <cp:lastModifiedBy>Naomi Bennett-Steele (Geography, Earth and Environmental Sciences)</cp:lastModifiedBy>
  <cp:revision>6</cp:revision>
  <dcterms:created xsi:type="dcterms:W3CDTF">2025-06-18T16:24:12Z</dcterms:created>
  <dcterms:modified xsi:type="dcterms:W3CDTF">2025-06-18T23:18:55Z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0x010100591B8F27DB602D4D92C121A5738C411F</vt:lpwstr>
  </property>
  <property fmtid="{D5CDD505-2E9C-101B-9397-08002B2CF9AE}" pid="3" name="MediaServiceImageTags">
    <vt:lpwstr/>
  </property>
</Properties>
</file>