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9" r:id="rId2"/>
    <p:sldId id="1537" r:id="rId3"/>
    <p:sldId id="1538" r:id="rId4"/>
    <p:sldId id="1546" r:id="rId5"/>
    <p:sldId id="1540" r:id="rId6"/>
    <p:sldId id="260" r:id="rId7"/>
    <p:sldId id="258" r:id="rId8"/>
    <p:sldId id="1549" r:id="rId9"/>
    <p:sldId id="256" r:id="rId10"/>
    <p:sldId id="1543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y Stocker" initials="JS" lastIdx="12" clrIdx="0">
    <p:extLst>
      <p:ext uri="{19B8F6BF-5375-455C-9EA6-DF929625EA0E}">
        <p15:presenceInfo xmlns:p15="http://schemas.microsoft.com/office/powerpoint/2012/main" userId="Jenny Stock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F50"/>
    <a:srgbClr val="1F98B3"/>
    <a:srgbClr val="000000"/>
    <a:srgbClr val="156082"/>
    <a:srgbClr val="E8E8E8"/>
    <a:srgbClr val="2D9FBB"/>
    <a:srgbClr val="F4C034"/>
    <a:srgbClr val="F1BD2F"/>
    <a:srgbClr val="196B24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B49FD-0E78-44D1-A898-5EAD6A0BA005}" v="6" dt="2025-06-19T07:19:06.858"/>
    <p1510:client id="{6C592632-9A0D-4EBB-8AA2-CC6663625F0F}" v="1" dt="2025-06-19T07:16:32.532"/>
  </p1510:revLst>
</p1510:revInfo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g Ye" userId="6dfebc5c91988b2f" providerId="LiveId" clId="{13DB49FD-0E78-44D1-A898-5EAD6A0BA005}"/>
    <pc:docChg chg="modSld">
      <pc:chgData name="Hang Ye" userId="6dfebc5c91988b2f" providerId="LiveId" clId="{13DB49FD-0E78-44D1-A898-5EAD6A0BA005}" dt="2025-06-19T07:19:06.859" v="56" actId="20577"/>
      <pc:docMkLst>
        <pc:docMk/>
      </pc:docMkLst>
      <pc:sldChg chg="addSp modSp mod">
        <pc:chgData name="Hang Ye" userId="6dfebc5c91988b2f" providerId="LiveId" clId="{13DB49FD-0E78-44D1-A898-5EAD6A0BA005}" dt="2025-06-19T06:56:28.921" v="50" actId="1037"/>
        <pc:sldMkLst>
          <pc:docMk/>
          <pc:sldMk cId="963055393" sldId="256"/>
        </pc:sldMkLst>
        <pc:picChg chg="add mod ord modCrop">
          <ac:chgData name="Hang Ye" userId="6dfebc5c91988b2f" providerId="LiveId" clId="{13DB49FD-0E78-44D1-A898-5EAD6A0BA005}" dt="2025-06-19T06:56:28.921" v="50" actId="1037"/>
          <ac:picMkLst>
            <pc:docMk/>
            <pc:sldMk cId="963055393" sldId="256"/>
            <ac:picMk id="5" creationId="{BB6F76C9-66F0-8570-F710-8FC07180F90D}"/>
          </ac:picMkLst>
        </pc:picChg>
      </pc:sldChg>
      <pc:sldChg chg="modSp mod">
        <pc:chgData name="Hang Ye" userId="6dfebc5c91988b2f" providerId="LiveId" clId="{13DB49FD-0E78-44D1-A898-5EAD6A0BA005}" dt="2025-06-19T07:19:06.859" v="56" actId="20577"/>
        <pc:sldMkLst>
          <pc:docMk/>
          <pc:sldMk cId="4251913562" sldId="1537"/>
        </pc:sldMkLst>
        <pc:spChg chg="mod">
          <ac:chgData name="Hang Ye" userId="6dfebc5c91988b2f" providerId="LiveId" clId="{13DB49FD-0E78-44D1-A898-5EAD6A0BA005}" dt="2025-06-19T07:19:06.859" v="56" actId="20577"/>
          <ac:spMkLst>
            <pc:docMk/>
            <pc:sldMk cId="4251913562" sldId="1537"/>
            <ac:spMk id="3" creationId="{46500044-126D-37E1-D7D6-1970D793D5BF}"/>
          </ac:spMkLst>
        </pc:spChg>
      </pc:sldChg>
    </pc:docChg>
  </pc:docChgLst>
  <pc:docChgLst>
    <pc:chgData name="Hang Ye" userId="6dfebc5c91988b2f" providerId="LiveId" clId="{6C592632-9A0D-4EBB-8AA2-CC6663625F0F}"/>
    <pc:docChg chg="modSld">
      <pc:chgData name="Hang Ye" userId="6dfebc5c91988b2f" providerId="LiveId" clId="{6C592632-9A0D-4EBB-8AA2-CC6663625F0F}" dt="2025-06-19T07:16:32.531" v="2"/>
      <pc:docMkLst>
        <pc:docMk/>
      </pc:docMkLst>
      <pc:sldChg chg="modSp mod">
        <pc:chgData name="Hang Ye" userId="6dfebc5c91988b2f" providerId="LiveId" clId="{6C592632-9A0D-4EBB-8AA2-CC6663625F0F}" dt="2025-06-19T07:16:32.531" v="2"/>
        <pc:sldMkLst>
          <pc:docMk/>
          <pc:sldMk cId="4251913562" sldId="1537"/>
        </pc:sldMkLst>
        <pc:spChg chg="mod">
          <ac:chgData name="Hang Ye" userId="6dfebc5c91988b2f" providerId="LiveId" clId="{6C592632-9A0D-4EBB-8AA2-CC6663625F0F}" dt="2025-06-19T07:16:32.531" v="2"/>
          <ac:spMkLst>
            <pc:docMk/>
            <pc:sldMk cId="4251913562" sldId="1537"/>
            <ac:spMk id="3" creationId="{46500044-126D-37E1-D7D6-1970D793D5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4247-8F12-449A-98F5-82D84731B77C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D07E5-C455-45C1-859A-0487843C7C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4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513ED-99AD-4C8D-8B5A-84F88FE5D75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69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50867-1ACA-C7DC-2894-AF3449DC9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EA5F24-6931-402D-7078-E09016AEF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76B3323-84DE-72ED-4A22-22319D8BF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4AEE28-6142-DE36-364B-BB17BF333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513ED-99AD-4C8D-8B5A-84F88FE5D75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446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>
              <a:solidFill>
                <a:srgbClr val="757478"/>
              </a:solidFill>
              <a:latin typeface="Arial"/>
              <a:ea typeface="DengXian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647A8-F35D-46D6-9305-75DC574DC91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695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D07E5-C455-45C1-859A-0487843C7CA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71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4C545-D616-466B-B3BB-D744E11D12F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485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D07E5-C455-45C1-859A-0487843C7CA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0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D07E5-C455-45C1-859A-0487843C7CA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506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 now turn to the </a:t>
            </a:r>
            <a:r>
              <a:rPr lang="en-GB" b="1"/>
              <a:t>combined “Modal Shift and Improve” scenario</a:t>
            </a:r>
            <a:r>
              <a:rPr lang="en-GB"/>
              <a:t>, which we prioritised following stakeholder discussions.</a:t>
            </a:r>
          </a:p>
          <a:p>
            <a:endParaRPr lang="en-GB"/>
          </a:p>
          <a:p>
            <a:r>
              <a:rPr lang="en-GB"/>
              <a:t>The idea is: reduce car trips by encouraging bus travel, while electrifying the buses.</a:t>
            </a:r>
          </a:p>
          <a:p>
            <a:endParaRPr lang="en-GB"/>
          </a:p>
          <a:p>
            <a:r>
              <a:rPr lang="en-GB"/>
              <a:t>We assessed two levels of ambition:</a:t>
            </a:r>
          </a:p>
          <a:p>
            <a:endParaRPr lang="en-GB"/>
          </a:p>
          <a:p>
            <a:r>
              <a:rPr lang="en-GB"/>
              <a:t>The </a:t>
            </a:r>
            <a:r>
              <a:rPr lang="en-GB" b="1"/>
              <a:t>minimum</a:t>
            </a:r>
            <a:r>
              <a:rPr lang="en-GB"/>
              <a:t> scenario assumes a 30% increase in bus trips with </a:t>
            </a:r>
            <a:r>
              <a:rPr lang="en-GB" b="1"/>
              <a:t>48% bus electrification</a:t>
            </a:r>
            <a:r>
              <a:rPr lang="en-GB"/>
              <a:t>.</a:t>
            </a:r>
          </a:p>
          <a:p>
            <a:r>
              <a:rPr lang="en-GB"/>
              <a:t>The </a:t>
            </a:r>
            <a:r>
              <a:rPr lang="en-GB" b="1"/>
              <a:t>maximum</a:t>
            </a:r>
            <a:r>
              <a:rPr lang="en-GB"/>
              <a:t> scenario doubles bus trips and assumes </a:t>
            </a:r>
            <a:r>
              <a:rPr lang="en-GB" b="1"/>
              <a:t>100% bus electrification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Under the most ambitious case, we observe </a:t>
            </a:r>
            <a:r>
              <a:rPr lang="en-GB" b="1"/>
              <a:t>about 5% </a:t>
            </a:r>
            <a:r>
              <a:rPr lang="en-GB"/>
              <a:t>reductions across all emissions compared with the 2036 Business-as-Usual.</a:t>
            </a:r>
          </a:p>
          <a:p>
            <a:endParaRPr lang="en-GB"/>
          </a:p>
          <a:p>
            <a:r>
              <a:rPr lang="en-GB"/>
              <a:t>This may seem limited, but it’s important to note:</a:t>
            </a:r>
          </a:p>
          <a:p>
            <a:endParaRPr lang="en-GB"/>
          </a:p>
          <a:p>
            <a:r>
              <a:rPr lang="en-GB"/>
              <a:t>Car use currently dominates travel, making up nearly </a:t>
            </a:r>
            <a:r>
              <a:rPr lang="en-GB" b="1"/>
              <a:t>48%</a:t>
            </a:r>
            <a:r>
              <a:rPr lang="en-GB"/>
              <a:t> of trips.</a:t>
            </a:r>
          </a:p>
          <a:p>
            <a:endParaRPr lang="en-GB"/>
          </a:p>
          <a:p>
            <a:r>
              <a:rPr lang="en-GB"/>
              <a:t>In contrast, </a:t>
            </a:r>
            <a:r>
              <a:rPr lang="en-GB" b="1"/>
              <a:t>bus travel is only around 5%</a:t>
            </a:r>
            <a:r>
              <a:rPr lang="en-GB"/>
              <a:t>, so even doubling it still represents a relatively small mode share.</a:t>
            </a:r>
          </a:p>
          <a:p>
            <a:endParaRPr lang="en-GB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D07E5-C455-45C1-859A-0487843C7CA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73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D07E5-C455-45C1-859A-0487843C7CA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16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D07E5-C455-45C1-859A-0487843C7CA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43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0B7CE8-6F1C-B86C-F673-501DA663E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262C8D-B70D-5450-7055-F928A807F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2BA9A6-7ED3-4C9C-51C9-8DCC2291A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F783-11F4-4263-ACBF-A001EA77B949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1AC4A1-28F7-5A26-71C1-2F8C51AB4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99FB98-7A53-1521-A977-E8C3C1E61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12B-B70B-4F68-9C9D-79BA848F55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0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D7EB7-37CC-66C1-AC6A-76972AA00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E4C5C09-70B1-1A8A-64FC-C2E3E5CB9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6AD82E-D62E-0612-B39D-2463210D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F783-11F4-4263-ACBF-A001EA77B949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D0B4BB-053D-1258-0F91-96315444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1A8FD-266D-6ED7-8A1B-FCB9EAC3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12B-B70B-4F68-9C9D-79BA848F55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22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C8E80E4-E461-F65D-3E94-265DAC48D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5E8A39D-C123-3743-2CCC-9AA53781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275E8-4E41-AA81-53B9-A7FEDDA5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F783-11F4-4263-ACBF-A001EA77B949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A3BF52-D13D-D292-FB54-19773A23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EBB380-83A9-AA39-F008-6D5EC90CD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12B-B70B-4F68-9C9D-79BA848F55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513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Title Sl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. Background">
            <a:extLst>
              <a:ext uri="{FF2B5EF4-FFF2-40B4-BE49-F238E27FC236}">
                <a16:creationId xmlns:a16="http://schemas.microsoft.com/office/drawing/2014/main" id="{C5602FD7-1231-064E-CF9F-7F8C08F8E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9600" cy="6856650"/>
          </a:xfrm>
          <a:prstGeom prst="rect">
            <a:avLst/>
          </a:prstGeom>
        </p:spPr>
      </p:pic>
      <p:sp>
        <p:nvSpPr>
          <p:cNvPr id="2" name="2. Title Placeholder">
            <a:extLst>
              <a:ext uri="{FF2B5EF4-FFF2-40B4-BE49-F238E27FC236}">
                <a16:creationId xmlns:a16="http://schemas.microsoft.com/office/drawing/2014/main" id="{8CC78C08-B324-DDE3-8FA4-2E0FECB98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2747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/>
            </a:lvl1pPr>
          </a:lstStyle>
          <a:p>
            <a:r>
              <a:rPr lang="en-GB"/>
              <a:t>Insert headline here. </a:t>
            </a:r>
            <a:br>
              <a:rPr lang="en-GB"/>
            </a:br>
            <a:r>
              <a:rPr lang="en-GB"/>
              <a:t>Should be between </a:t>
            </a:r>
            <a:br>
              <a:rPr lang="en-GB"/>
            </a:br>
            <a:r>
              <a:rPr lang="en-GB"/>
              <a:t>1-3 lines max. </a:t>
            </a:r>
            <a:endParaRPr lang="en-US"/>
          </a:p>
        </p:txBody>
      </p:sp>
      <p:sp>
        <p:nvSpPr>
          <p:cNvPr id="15" name="3. Subtitle Placeholder">
            <a:extLst>
              <a:ext uri="{FF2B5EF4-FFF2-40B4-BE49-F238E27FC236}">
                <a16:creationId xmlns:a16="http://schemas.microsoft.com/office/drawing/2014/main" id="{B933CDFE-7FC5-932E-CB7F-3B49EC1A0F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370770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Insert sub copy here.</a:t>
            </a:r>
            <a:endParaRPr lang="en-US"/>
          </a:p>
        </p:txBody>
      </p:sp>
      <p:sp>
        <p:nvSpPr>
          <p:cNvPr id="10" name="4. Picture Placeholder">
            <a:extLst>
              <a:ext uri="{FF2B5EF4-FFF2-40B4-BE49-F238E27FC236}">
                <a16:creationId xmlns:a16="http://schemas.microsoft.com/office/drawing/2014/main" id="{C992F3AA-2026-24C9-831B-F66B099808A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642578" y="218"/>
            <a:ext cx="4556539" cy="6858000"/>
          </a:xfrm>
          <a:custGeom>
            <a:avLst/>
            <a:gdLst>
              <a:gd name="connsiteX0" fmla="*/ 1896887 w 4542379"/>
              <a:gd name="connsiteY0" fmla="*/ 0 h 6858000"/>
              <a:gd name="connsiteX1" fmla="*/ 4542379 w 4542379"/>
              <a:gd name="connsiteY1" fmla="*/ 0 h 6858000"/>
              <a:gd name="connsiteX2" fmla="*/ 4542379 w 4542379"/>
              <a:gd name="connsiteY2" fmla="*/ 6858000 h 6858000"/>
              <a:gd name="connsiteX3" fmla="*/ 2609965 w 4542379"/>
              <a:gd name="connsiteY3" fmla="*/ 6858000 h 6858000"/>
              <a:gd name="connsiteX4" fmla="*/ 0 w 4542379"/>
              <a:gd name="connsiteY4" fmla="*/ 177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379" h="6858000">
                <a:moveTo>
                  <a:pt x="1896887" y="0"/>
                </a:moveTo>
                <a:lnTo>
                  <a:pt x="4542379" y="0"/>
                </a:lnTo>
                <a:lnTo>
                  <a:pt x="4542379" y="6858000"/>
                </a:lnTo>
                <a:lnTo>
                  <a:pt x="2609965" y="6858000"/>
                </a:lnTo>
                <a:lnTo>
                  <a:pt x="0" y="177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 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73EF5D-89A1-E767-AC39-6A875CF149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79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AD3D98-1FDE-B11D-73E4-4672E841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828D86-62C2-AFD8-AE4C-47CD071A9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C4BF7-BDC2-768D-0533-C43E9770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F783-11F4-4263-ACBF-A001EA77B949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B378E0-43EA-CEC3-270A-39B31DE0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F5C63A-784D-14FB-858B-D13BDF133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12B-B70B-4F68-9C9D-79BA848F55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5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CB507E-2583-8BB9-0F4B-E8A594F4C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BDA948-BB97-50BD-49E6-D2F4E3651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47EF78-A2A1-D016-6ADA-EC8B1465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F783-11F4-4263-ACBF-A001EA77B949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BA04C-6101-3A4C-485A-B0A398BD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E7F7F9-9FD2-E6FB-B26E-55B58E86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12B-B70B-4F68-9C9D-79BA848F55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34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6F6442-1E8D-7CAF-0F52-DA04DFEA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9DF31D-DDB1-D49A-F4A3-C211D6EE0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5C84C2-2D5F-33A5-CC56-94216AF8A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2B416F-B4CD-237C-9395-903A2E288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F783-11F4-4263-ACBF-A001EA77B949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C8D407C-EAAC-EE9E-AEC8-4BB211636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DB0925-B63F-01B5-7134-90020D81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12B-B70B-4F68-9C9D-79BA848F55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1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974866-2A4A-5A47-A1AB-0433BF3FB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FBF200-792F-9178-CBEE-C22E6245C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45B656-604A-96C6-B21E-F181E027C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8665B28-4319-E900-581E-DA101DA4F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BA81A04-6574-C570-CB15-9BD84BA10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592520-3F8A-1B1A-DF10-04F19E5A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F783-11F4-4263-ACBF-A001EA77B949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C742585-0242-E732-A100-D676B6D3F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9251C-8737-6330-285D-4F9C8726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12B-B70B-4F68-9C9D-79BA848F55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345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A4C888-8F0D-2E24-9367-115DD7817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C6FC25-B1AB-85A4-1F85-D48CCEEA1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F783-11F4-4263-ACBF-A001EA77B949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3B56E5-BB7B-779D-545C-C36729F0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5DB123-D48F-A0CF-0BC4-0F61FA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12B-B70B-4F68-9C9D-79BA848F55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70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876F92-2F51-ECD6-1181-2A3CC1686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F783-11F4-4263-ACBF-A001EA77B949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91B6C-50DC-79E6-E530-28C70D3C8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824A30-9F02-B038-5F4C-30DF334E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12B-B70B-4F68-9C9D-79BA848F55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5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970192-E16A-35BE-F126-930F8A4F3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E7D519-47F5-8697-D464-A0C01798E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69C8A0-B515-5D26-11A4-46C0FD9BC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434DB17-9CD0-58B4-80D7-71280A043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F783-11F4-4263-ACBF-A001EA77B949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2031B9-D95F-9F41-84EA-21B3D7136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7E364-CB7D-BDDB-F898-011334855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12B-B70B-4F68-9C9D-79BA848F55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9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2D400C-17B7-1B3D-B570-C750D08D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42CAA8F-44A3-D835-0E72-E0602E418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43237-2230-47CD-BCB6-614A3DEA6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ED3827-1FA6-05E8-78F5-6DBF2A22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F783-11F4-4263-ACBF-A001EA77B949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660F50-08ED-AFF3-4415-72FE09C1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F54AE-BB6A-C9D2-AF05-EC116AB9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12B-B70B-4F68-9C9D-79BA848F55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3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02AA5B-A2FB-2ABB-BF70-DF282DB27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8C85E9-355A-2263-6114-6E9C6684B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BD3D74-A70B-1E3C-DC83-78D230CD3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00F783-11F4-4263-ACBF-A001EA77B949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C04226-54B6-BE92-9B70-F84C72175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5067FD-3E84-27DD-0E59-9C7C7E71C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23012B-B70B-4F68-9C9D-79BA848F55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46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jpe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CC28703-1466-A847-6107-058EDCCE56B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3" r="54543" b="-3"/>
          <a:stretch/>
        </p:blipFill>
        <p:spPr>
          <a:xfrm>
            <a:off x="7642578" y="218"/>
            <a:ext cx="4556539" cy="6858000"/>
          </a:xfr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3EE835D-B2B6-0EDF-435D-CCEA9A414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3" y="5739652"/>
            <a:ext cx="2068896" cy="883654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A green outline of a map&#10;&#10;Description automatically generated">
            <a:extLst>
              <a:ext uri="{FF2B5EF4-FFF2-40B4-BE49-F238E27FC236}">
                <a16:creationId xmlns:a16="http://schemas.microsoft.com/office/drawing/2014/main" id="{45123FA5-43FD-195D-2741-0420D9AD9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3" y="467766"/>
            <a:ext cx="1451689" cy="771099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BF35D2-C988-68EB-309A-E382104A9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27" y="467766"/>
            <a:ext cx="811424" cy="7710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EA3F9D-5C7A-45B9-C50D-48B94335A5FE}"/>
              </a:ext>
            </a:extLst>
          </p:cNvPr>
          <p:cNvSpPr txBox="1"/>
          <p:nvPr/>
        </p:nvSpPr>
        <p:spPr>
          <a:xfrm>
            <a:off x="8753168" y="2213256"/>
            <a:ext cx="33503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WM-NET ZERO</a:t>
            </a:r>
          </a:p>
          <a:p>
            <a:pPr algn="r"/>
            <a:r>
              <a:rPr lang="en-GB" sz="16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 Health-centred Systems Approach towards Net-Zero: Transforming regional climate mitigation policies </a:t>
            </a:r>
          </a:p>
          <a:p>
            <a:pPr algn="r"/>
            <a:endParaRPr lang="en-GB" sz="18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31A1A2-9FA1-6F81-3F8A-E0FDF155E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134" y="1475319"/>
            <a:ext cx="7400443" cy="15612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>
                <a:solidFill>
                  <a:srgbClr val="75B8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Co-developing Net Zero Transport Policy Scenarios to Quantify Future Emissions Changes in the West Midlands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29E89C-783E-CE84-1647-2689D15B70B0}"/>
              </a:ext>
            </a:extLst>
          </p:cNvPr>
          <p:cNvGrpSpPr/>
          <p:nvPr/>
        </p:nvGrpSpPr>
        <p:grpSpPr>
          <a:xfrm>
            <a:off x="2872597" y="394408"/>
            <a:ext cx="3790815" cy="917813"/>
            <a:chOff x="2872597" y="394408"/>
            <a:chExt cx="3790815" cy="9178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066778-822A-A6B6-26F3-AFB26EB2A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8374"/>
            <a:stretch/>
          </p:blipFill>
          <p:spPr>
            <a:xfrm>
              <a:off x="2872597" y="394408"/>
              <a:ext cx="2721586" cy="9178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FB2497-CDB0-B809-56EB-361D4277F617}"/>
                </a:ext>
              </a:extLst>
            </p:cNvPr>
            <p:cNvSpPr txBox="1">
              <a:spLocks/>
            </p:cNvSpPr>
            <p:nvPr/>
          </p:nvSpPr>
          <p:spPr>
            <a:xfrm>
              <a:off x="3446975" y="500201"/>
              <a:ext cx="3216437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>
                  <a:solidFill>
                    <a:schemeClr val="bg1">
                      <a:lumMod val="50000"/>
                    </a:schemeClr>
                  </a:solidFill>
                  <a:latin typeface="Bahnschrift SemiLight SemiConde" panose="020B0502040204020203" pitchFamily="34" charset="0"/>
                </a:rPr>
                <a:t>WM-NETZERO@CONTACTS.BHAM.AC.UK</a:t>
              </a:r>
            </a:p>
            <a:p>
              <a:endParaRPr lang="en-GB" sz="1400">
                <a:solidFill>
                  <a:schemeClr val="bg1">
                    <a:lumMod val="50000"/>
                  </a:schemeClr>
                </a:solidFill>
                <a:latin typeface="Bahnschrift SemiLight SemiConde" panose="020B0502040204020203" pitchFamily="34" charset="0"/>
              </a:endParaRPr>
            </a:p>
            <a:p>
              <a:r>
                <a:rPr lang="en-GB" sz="1400">
                  <a:solidFill>
                    <a:schemeClr val="bg1">
                      <a:lumMod val="50000"/>
                    </a:schemeClr>
                  </a:solidFill>
                  <a:latin typeface="Bahnschrift SemiLight SemiConde" panose="020B0502040204020203" pitchFamily="34" charset="0"/>
                </a:rPr>
                <a:t>@WMNETZERO</a:t>
              </a:r>
            </a:p>
          </p:txBody>
        </p:sp>
      </p:grpSp>
      <p:pic>
        <p:nvPicPr>
          <p:cNvPr id="9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73E443B-24B2-1545-04BE-4A355E1AB9D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92507" r="49414"/>
          <a:stretch/>
        </p:blipFill>
        <p:spPr>
          <a:xfrm>
            <a:off x="3446975" y="5570113"/>
            <a:ext cx="5537621" cy="11658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1C4C1A-CAB4-F304-E5D6-6DBC21650C87}"/>
              </a:ext>
            </a:extLst>
          </p:cNvPr>
          <p:cNvSpPr txBox="1"/>
          <p:nvPr/>
        </p:nvSpPr>
        <p:spPr>
          <a:xfrm>
            <a:off x="519871" y="3241852"/>
            <a:ext cx="6427860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Ye Hang, Yuli Shan, Suzanne Bartington, Zongbo Shi</a:t>
            </a:r>
          </a:p>
          <a:p>
            <a:pPr algn="r"/>
            <a:r>
              <a:rPr lang="en-GB" sz="1600" i="1">
                <a:latin typeface="Calibri" panose="020F0502020204030204" pitchFamily="34" charset="0"/>
                <a:cs typeface="Calibri" panose="020F0502020204030204" pitchFamily="34" charset="0"/>
              </a:rPr>
              <a:t>University of Birmingham</a:t>
            </a:r>
          </a:p>
          <a:p>
            <a:pPr algn="r">
              <a:spcBef>
                <a:spcPts val="600"/>
              </a:spcBef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Jian Zhong</a:t>
            </a:r>
          </a:p>
          <a:p>
            <a:pPr algn="r"/>
            <a:r>
              <a:rPr lang="en-GB" sz="1600" i="1">
                <a:latin typeface="Calibri" panose="020F0502020204030204" pitchFamily="34" charset="0"/>
                <a:cs typeface="Calibri" panose="020F0502020204030204" pitchFamily="34" charset="0"/>
              </a:rPr>
              <a:t>University of Greenwich &amp;  University of Birmingham</a:t>
            </a:r>
          </a:p>
          <a:p>
            <a:pPr algn="r">
              <a:spcBef>
                <a:spcPts val="600"/>
              </a:spcBef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Jenny Stocker</a:t>
            </a:r>
          </a:p>
          <a:p>
            <a:pPr algn="r"/>
            <a:r>
              <a:rPr lang="en-GB" sz="1600" i="1">
                <a:latin typeface="Calibri" panose="020F0502020204030204" pitchFamily="34" charset="0"/>
                <a:cs typeface="Calibri" panose="020F0502020204030204" pitchFamily="34" charset="0"/>
              </a:rPr>
              <a:t>Cambridge Environmental Research Consultants</a:t>
            </a:r>
          </a:p>
          <a:p>
            <a:pPr algn="r">
              <a:spcBef>
                <a:spcPts val="600"/>
              </a:spcBef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 on behalf of the WM-Net Zero team</a:t>
            </a:r>
          </a:p>
        </p:txBody>
      </p:sp>
      <p:pic>
        <p:nvPicPr>
          <p:cNvPr id="3" name="Picture 4" descr="Transport for West Midlands - Resource Centre | Esri UK &amp; Ireland">
            <a:extLst>
              <a:ext uri="{FF2B5EF4-FFF2-40B4-BE49-F238E27FC236}">
                <a16:creationId xmlns:a16="http://schemas.microsoft.com/office/drawing/2014/main" id="{BEC5B542-2AB7-90D1-237F-6827E52A9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r="18013"/>
          <a:stretch>
            <a:fillRect/>
          </a:stretch>
        </p:blipFill>
        <p:spPr bwMode="auto">
          <a:xfrm>
            <a:off x="8857808" y="5942119"/>
            <a:ext cx="745435" cy="5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738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82EEC-599E-EC90-00BF-E9DFD875E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F0AF51C-802B-97DF-0626-DD096813C9B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3" r="54543" b="-3"/>
          <a:stretch/>
        </p:blipFill>
        <p:spPr>
          <a:xfrm>
            <a:off x="7642578" y="218"/>
            <a:ext cx="4556539" cy="6858000"/>
          </a:xfr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48A186B-65EA-2C64-C59C-8977E688B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3" y="5739652"/>
            <a:ext cx="2068896" cy="883654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A green outline of a map&#10;&#10;Description automatically generated">
            <a:extLst>
              <a:ext uri="{FF2B5EF4-FFF2-40B4-BE49-F238E27FC236}">
                <a16:creationId xmlns:a16="http://schemas.microsoft.com/office/drawing/2014/main" id="{3E4EAC45-E8A6-6B06-9204-6E5D44171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3" y="467766"/>
            <a:ext cx="1451689" cy="771099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3330F99-1E0D-19F8-94FB-074C763BD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27" y="467766"/>
            <a:ext cx="811424" cy="7710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B3565C3-CDCA-DE8D-3B1A-77535FF5B849}"/>
              </a:ext>
            </a:extLst>
          </p:cNvPr>
          <p:cNvSpPr txBox="1"/>
          <p:nvPr/>
        </p:nvSpPr>
        <p:spPr>
          <a:xfrm>
            <a:off x="8753168" y="2213256"/>
            <a:ext cx="33503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WM-NET ZERO</a:t>
            </a:r>
          </a:p>
          <a:p>
            <a:pPr algn="r"/>
            <a:r>
              <a:rPr lang="en-GB" sz="16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 Health-centred Systems Approach towards Net-Zero: Transforming regional climate mitigation policies </a:t>
            </a:r>
          </a:p>
          <a:p>
            <a:pPr algn="r"/>
            <a:endParaRPr lang="en-GB" sz="18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7B05F2-0AE8-83BC-FF66-7CAF551C8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913" y="1720838"/>
            <a:ext cx="7171116" cy="15612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>
                <a:solidFill>
                  <a:srgbClr val="75B8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502947-42E0-5C46-3535-BFCABFB325FD}"/>
              </a:ext>
            </a:extLst>
          </p:cNvPr>
          <p:cNvGrpSpPr/>
          <p:nvPr/>
        </p:nvGrpSpPr>
        <p:grpSpPr>
          <a:xfrm>
            <a:off x="2872597" y="394408"/>
            <a:ext cx="3790815" cy="917813"/>
            <a:chOff x="2872597" y="394408"/>
            <a:chExt cx="3790815" cy="9178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74F677-A3FA-948D-9117-4F92D4875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8374"/>
            <a:stretch/>
          </p:blipFill>
          <p:spPr>
            <a:xfrm>
              <a:off x="2872597" y="394408"/>
              <a:ext cx="2721586" cy="9178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F535FE-F990-3480-37A5-4BE71B55D84E}"/>
                </a:ext>
              </a:extLst>
            </p:cNvPr>
            <p:cNvSpPr txBox="1">
              <a:spLocks/>
            </p:cNvSpPr>
            <p:nvPr/>
          </p:nvSpPr>
          <p:spPr>
            <a:xfrm>
              <a:off x="3446975" y="500201"/>
              <a:ext cx="3216437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>
                  <a:solidFill>
                    <a:schemeClr val="bg1">
                      <a:lumMod val="50000"/>
                    </a:schemeClr>
                  </a:solidFill>
                  <a:latin typeface="Bahnschrift SemiLight SemiConde" panose="020B0502040204020203" pitchFamily="34" charset="0"/>
                </a:rPr>
                <a:t>WM-NETZERO@CONTACTS.BHAM.AC.UK</a:t>
              </a:r>
            </a:p>
            <a:p>
              <a:endParaRPr lang="en-GB" sz="1400">
                <a:solidFill>
                  <a:schemeClr val="bg1">
                    <a:lumMod val="50000"/>
                  </a:schemeClr>
                </a:solidFill>
                <a:latin typeface="Bahnschrift SemiLight SemiConde" panose="020B0502040204020203" pitchFamily="34" charset="0"/>
              </a:endParaRPr>
            </a:p>
            <a:p>
              <a:r>
                <a:rPr lang="en-GB" sz="1400">
                  <a:solidFill>
                    <a:schemeClr val="bg1">
                      <a:lumMod val="50000"/>
                    </a:schemeClr>
                  </a:solidFill>
                  <a:latin typeface="Bahnschrift SemiLight SemiConde" panose="020B0502040204020203" pitchFamily="34" charset="0"/>
                </a:rPr>
                <a:t>@WMNETZERO</a:t>
              </a:r>
            </a:p>
          </p:txBody>
        </p:sp>
      </p:grpSp>
      <p:pic>
        <p:nvPicPr>
          <p:cNvPr id="9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30D7352-FFBB-5256-54B7-2BCBACD1A4A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92507" r="49414"/>
          <a:stretch/>
        </p:blipFill>
        <p:spPr>
          <a:xfrm>
            <a:off x="3446975" y="5570113"/>
            <a:ext cx="5537621" cy="11658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787992-CB2B-88A5-476B-4B4DAFEBE0E8}"/>
              </a:ext>
            </a:extLst>
          </p:cNvPr>
          <p:cNvSpPr txBox="1"/>
          <p:nvPr/>
        </p:nvSpPr>
        <p:spPr>
          <a:xfrm>
            <a:off x="354602" y="4858902"/>
            <a:ext cx="8398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Acknowledg</a:t>
            </a:r>
            <a:r>
              <a:rPr lang="en-GB" altLang="zh-CN">
                <a:latin typeface="Arial" panose="020B0604020202020204" pitchFamily="34" charset="0"/>
                <a:cs typeface="Arial" panose="020B0604020202020204" pitchFamily="34" charset="0"/>
              </a:rPr>
              <a:t>ement: Colleagues in WMCA, TfWM and Local Authorities in the WM.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Transport for West Midlands - Resource Centre | Esri UK &amp; Ireland">
            <a:extLst>
              <a:ext uri="{FF2B5EF4-FFF2-40B4-BE49-F238E27FC236}">
                <a16:creationId xmlns:a16="http://schemas.microsoft.com/office/drawing/2014/main" id="{2F3123E8-33BE-A008-7004-591E7F839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r="18013"/>
          <a:stretch>
            <a:fillRect/>
          </a:stretch>
        </p:blipFill>
        <p:spPr bwMode="auto">
          <a:xfrm>
            <a:off x="8843124" y="5883927"/>
            <a:ext cx="745435" cy="5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72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61B76-30E7-9D30-3B0E-ADB88A2D8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CCBB897-D00E-88C7-0E4E-F68EA091B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66" y="53028"/>
            <a:ext cx="10515600" cy="767025"/>
          </a:xfrm>
        </p:spPr>
        <p:txBody>
          <a:bodyPr>
            <a:normAutofit/>
          </a:bodyPr>
          <a:lstStyle/>
          <a:p>
            <a:r>
              <a:rPr lang="en-GB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500044-126D-37E1-D7D6-1970D793D5BF}"/>
              </a:ext>
            </a:extLst>
          </p:cNvPr>
          <p:cNvSpPr txBox="1"/>
          <p:nvPr/>
        </p:nvSpPr>
        <p:spPr>
          <a:xfrm>
            <a:off x="445824" y="746871"/>
            <a:ext cx="7738952" cy="188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lnSpc>
                <a:spcPts val="26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080375" algn="l"/>
              </a:tabLst>
            </a:pPr>
            <a:r>
              <a:rPr lang="en-US" altLang="zh-CN" sz="1700">
                <a:latin typeface="Arial" panose="020B0604020202020204" pitchFamily="34" charset="0"/>
                <a:cs typeface="Arial" panose="020B0604020202020204" pitchFamily="34" charset="0"/>
              </a:rPr>
              <a:t>Road transport emitted 3,587 kt of CO₂ emissions in 2022, accounting for 35.4% of the West Midlands’ total emissions (NAEI, 2024).</a:t>
            </a:r>
          </a:p>
          <a:p>
            <a:pPr marL="360000" indent="-360000">
              <a:lnSpc>
                <a:spcPts val="26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080375" algn="l"/>
              </a:tabLst>
            </a:pPr>
            <a:r>
              <a:rPr lang="en-US" altLang="zh-CN" sz="1700">
                <a:latin typeface="Arial" panose="020B0604020202020204" pitchFamily="34" charset="0"/>
                <a:cs typeface="Arial" panose="020B0604020202020204" pitchFamily="34" charset="0"/>
              </a:rPr>
              <a:t>The West Midlands 5</a:t>
            </a:r>
            <a:r>
              <a:rPr lang="en-US" altLang="zh-CN" sz="17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sz="1700">
                <a:latin typeface="Arial" panose="020B0604020202020204" pitchFamily="34" charset="0"/>
                <a:cs typeface="Arial" panose="020B0604020202020204" pitchFamily="34" charset="0"/>
              </a:rPr>
              <a:t> Local Transport Plan (LTP) </a:t>
            </a:r>
            <a:r>
              <a:rPr lang="nl-NL" altLang="zh-CN" sz="1700">
                <a:latin typeface="Arial" panose="020B0604020202020204" pitchFamily="34" charset="0"/>
                <a:cs typeface="Arial" panose="020B0604020202020204" pitchFamily="34" charset="0"/>
              </a:rPr>
              <a:t>promotes </a:t>
            </a:r>
            <a:r>
              <a:rPr lang="en-US" altLang="zh-CN" sz="17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1700">
                <a:solidFill>
                  <a:srgbClr val="1F9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‘Avoid-Shift-Improve’ </a:t>
            </a:r>
            <a:r>
              <a:rPr lang="en-US" altLang="zh-CN" sz="1700">
                <a:latin typeface="Arial" panose="020B0604020202020204" pitchFamily="34" charset="0"/>
                <a:cs typeface="Arial" panose="020B0604020202020204" pitchFamily="34" charset="0"/>
              </a:rPr>
              <a:t>framework to drive behaviour change for </a:t>
            </a:r>
            <a:r>
              <a:rPr lang="nl-NL" altLang="zh-CN" sz="1700">
                <a:latin typeface="Arial" panose="020B0604020202020204" pitchFamily="34" charset="0"/>
                <a:cs typeface="Arial" panose="020B0604020202020204" pitchFamily="34" charset="0"/>
              </a:rPr>
              <a:t>decarbonisation and </a:t>
            </a:r>
            <a:r>
              <a:rPr lang="en-US" altLang="zh-CN" sz="1700">
                <a:latin typeface="Arial" panose="020B0604020202020204" pitchFamily="34" charset="0"/>
                <a:cs typeface="Arial" panose="020B0604020202020204" pitchFamily="34" charset="0"/>
              </a:rPr>
              <a:t>deliver co-benefits for air quality.</a:t>
            </a:r>
            <a:endParaRPr lang="zh-CN" alt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5" descr="A green outline of a map&#10;&#10;Description automatically generated">
            <a:extLst>
              <a:ext uri="{FF2B5EF4-FFF2-40B4-BE49-F238E27FC236}">
                <a16:creationId xmlns:a16="http://schemas.microsoft.com/office/drawing/2014/main" id="{1C6386DB-3842-999C-463D-3ACEBCB64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7818"/>
            <a:ext cx="1155405" cy="613721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E83CFC1F-2F2C-3068-CD27-1048146F5D31}"/>
              </a:ext>
            </a:extLst>
          </p:cNvPr>
          <p:cNvSpPr txBox="1"/>
          <p:nvPr/>
        </p:nvSpPr>
        <p:spPr>
          <a:xfrm>
            <a:off x="419745" y="2647968"/>
            <a:ext cx="788224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700" b="1">
                <a:latin typeface="Helvetica" panose="020B0604020202030204" pitchFamily="34" charset="0"/>
              </a:rPr>
              <a:t>Aim: </a:t>
            </a:r>
            <a:r>
              <a:rPr lang="en-US" altLang="zh-CN" sz="1700">
                <a:latin typeface="Helvetica" panose="020B0604020202030204" pitchFamily="34" charset="0"/>
              </a:rPr>
              <a:t>To assess Net Zero transport policy scenarios and quantify their impacts on </a:t>
            </a:r>
            <a:r>
              <a:rPr lang="en-US" altLang="zh-CN" sz="1700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en-US" altLang="zh-CN" sz="1700">
                <a:latin typeface="Helvetica" panose="020B0604020202030204" pitchFamily="34" charset="0"/>
              </a:rPr>
              <a:t> in CO</a:t>
            </a:r>
            <a:r>
              <a:rPr lang="en-US" altLang="zh-CN" sz="1700" baseline="-25000">
                <a:latin typeface="Helvetica" panose="020B0604020202030204" pitchFamily="34" charset="0"/>
              </a:rPr>
              <a:t>2</a:t>
            </a:r>
            <a:r>
              <a:rPr lang="en-US" altLang="zh-CN" sz="1700">
                <a:latin typeface="Helvetica" panose="020B0604020202030204" pitchFamily="34" charset="0"/>
              </a:rPr>
              <a:t> and air pollutant emissions.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5184717-2A74-D3F5-209E-C21EABFDA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990" y="101799"/>
            <a:ext cx="3610854" cy="5769445"/>
          </a:xfrm>
          <a:prstGeom prst="rect">
            <a:avLst/>
          </a:prstGeom>
        </p:spPr>
      </p:pic>
      <p:sp>
        <p:nvSpPr>
          <p:cNvPr id="2" name="文本框 3">
            <a:extLst>
              <a:ext uri="{FF2B5EF4-FFF2-40B4-BE49-F238E27FC236}">
                <a16:creationId xmlns:a16="http://schemas.microsoft.com/office/drawing/2014/main" id="{00018110-42FF-5303-3D01-9FE89DFAC7BB}"/>
              </a:ext>
            </a:extLst>
          </p:cNvPr>
          <p:cNvSpPr txBox="1"/>
          <p:nvPr/>
        </p:nvSpPr>
        <p:spPr>
          <a:xfrm>
            <a:off x="8184776" y="5892464"/>
            <a:ext cx="3959342" cy="710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600"/>
              </a:lnSpc>
              <a:defRPr sz="1600" i="1">
                <a:solidFill>
                  <a:srgbClr val="4A4A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Behaviour change based on Avoid–Shift–Improve framework (Source: West Midlands 5</a:t>
            </a:r>
            <a:r>
              <a:rPr lang="en-US" altLang="zh-CN" baseline="30000"/>
              <a:t>th</a:t>
            </a:r>
            <a:r>
              <a:rPr lang="en-US" altLang="zh-CN"/>
              <a:t> Local Transport Plan).</a:t>
            </a:r>
            <a:endParaRPr lang="zh-CN" altLang="en-US"/>
          </a:p>
        </p:txBody>
      </p:sp>
      <p:pic>
        <p:nvPicPr>
          <p:cNvPr id="10" name="图片 19">
            <a:extLst>
              <a:ext uri="{FF2B5EF4-FFF2-40B4-BE49-F238E27FC236}">
                <a16:creationId xmlns:a16="http://schemas.microsoft.com/office/drawing/2014/main" id="{2BC2868A-81F8-FDEC-5DBD-4BEDE0EA9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225" y="3297405"/>
            <a:ext cx="5123025" cy="35075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9FB36C-1033-1DC2-C5FD-E94B3C63246C}"/>
              </a:ext>
            </a:extLst>
          </p:cNvPr>
          <p:cNvSpPr txBox="1"/>
          <p:nvPr/>
        </p:nvSpPr>
        <p:spPr>
          <a:xfrm>
            <a:off x="2852697" y="3341606"/>
            <a:ext cx="707886" cy="2353864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1700" b="1">
                <a:latin typeface="Arial" panose="020B0604020202020204" pitchFamily="34" charset="0"/>
                <a:cs typeface="Arial" panose="020B0604020202020204" pitchFamily="34" charset="0"/>
              </a:rPr>
              <a:t>Percentage share of trips (%)</a:t>
            </a:r>
          </a:p>
        </p:txBody>
      </p:sp>
      <p:sp>
        <p:nvSpPr>
          <p:cNvPr id="16" name="文本框 13">
            <a:extLst>
              <a:ext uri="{FF2B5EF4-FFF2-40B4-BE49-F238E27FC236}">
                <a16:creationId xmlns:a16="http://schemas.microsoft.com/office/drawing/2014/main" id="{FC5806CF-81C1-5DA1-5323-F0C4B9F6E700}"/>
              </a:ext>
            </a:extLst>
          </p:cNvPr>
          <p:cNvSpPr txBox="1"/>
          <p:nvPr/>
        </p:nvSpPr>
        <p:spPr>
          <a:xfrm>
            <a:off x="202799" y="4297723"/>
            <a:ext cx="2678472" cy="915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CN" sz="1600" i="1">
                <a:solidFill>
                  <a:srgbClr val="4A4A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 share of trips in non-London urban conurbations in 2023 (Source: National Travel Survey 2023).</a:t>
            </a:r>
            <a:endParaRPr lang="zh-CN" altLang="en-US" sz="1600" i="1">
              <a:solidFill>
                <a:srgbClr val="4A4A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1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86D6F97-6C3A-5763-635B-704815D35391}"/>
              </a:ext>
            </a:extLst>
          </p:cNvPr>
          <p:cNvSpPr txBox="1">
            <a:spLocks/>
          </p:cNvSpPr>
          <p:nvPr/>
        </p:nvSpPr>
        <p:spPr>
          <a:xfrm>
            <a:off x="226817" y="132052"/>
            <a:ext cx="10515600" cy="767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6C2B2631-530F-6E3C-E90B-0DF4CD2C9B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371536"/>
              </p:ext>
            </p:extLst>
          </p:nvPr>
        </p:nvGraphicFramePr>
        <p:xfrm>
          <a:off x="7100107" y="1178814"/>
          <a:ext cx="4814394" cy="28119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124055">
                  <a:extLst>
                    <a:ext uri="{9D8B030D-6E8A-4147-A177-3AD203B41FA5}">
                      <a16:colId xmlns:a16="http://schemas.microsoft.com/office/drawing/2014/main" val="1642755243"/>
                    </a:ext>
                  </a:extLst>
                </a:gridCol>
                <a:gridCol w="3690339">
                  <a:extLst>
                    <a:ext uri="{9D8B030D-6E8A-4147-A177-3AD203B41FA5}">
                      <a16:colId xmlns:a16="http://schemas.microsoft.com/office/drawing/2014/main" val="1105217237"/>
                    </a:ext>
                  </a:extLst>
                </a:gridCol>
              </a:tblGrid>
              <a:tr h="289557">
                <a:tc>
                  <a:txBody>
                    <a:bodyPr/>
                    <a:lstStyle/>
                    <a:p>
                      <a:pPr marL="0" algn="ctr" defTabSz="3027487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CN" sz="1600" b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  <a:endParaRPr lang="en-US" altLang="zh-CN" sz="1600" b="0" u="none" strike="noStrike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57" marR="3457" marT="345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Intended Action</a:t>
                      </a:r>
                      <a:endParaRPr lang="en-US" altLang="zh-CN" sz="1600" b="0" u="none" strike="noStrike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57" marR="3457" marT="3457" marB="0" anchor="ctr"/>
                </a:tc>
                <a:extLst>
                  <a:ext uri="{0D108BD9-81ED-4DB2-BD59-A6C34878D82A}">
                    <a16:rowId xmlns:a16="http://schemas.microsoft.com/office/drawing/2014/main" val="861275739"/>
                  </a:ext>
                </a:extLst>
              </a:tr>
              <a:tr h="270136"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Avoid 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Trips</a:t>
                      </a:r>
                    </a:p>
                  </a:txBody>
                  <a:tcPr marL="3457" marR="3457" marT="3457" marB="0" anchor="ctr">
                    <a:lnB w="12700" cap="flat" cmpd="sng" algn="ctr">
                      <a:solidFill>
                        <a:srgbClr val="196B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altLang="zh-CN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 car trips</a:t>
                      </a:r>
                      <a:endParaRPr lang="en-US" altLang="zh-CN" sz="1600" b="0" i="1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57" marR="3457" marT="3457" marB="0" anchor="ctr"/>
                </a:tc>
                <a:extLst>
                  <a:ext uri="{0D108BD9-81ED-4DB2-BD59-A6C34878D82A}">
                    <a16:rowId xmlns:a16="http://schemas.microsoft.com/office/drawing/2014/main" val="3473274302"/>
                  </a:ext>
                </a:extLst>
              </a:tr>
              <a:tr h="4386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b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 car trips (considering increase</a:t>
                      </a:r>
                    </a:p>
                    <a:p>
                      <a:pPr marL="0" marR="0" lvl="0" indent="0" algn="ctr" defTabSz="3027487" rtl="0" eaLnBrk="1" fontAlgn="b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deliveries)</a:t>
                      </a:r>
                    </a:p>
                  </a:txBody>
                  <a:tcPr marL="3457" marR="3457" marT="3457" marB="0" anchor="ctr">
                    <a:lnB w="12700" cap="flat" cmpd="sng" algn="ctr">
                      <a:solidFill>
                        <a:srgbClr val="196B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549023"/>
                  </a:ext>
                </a:extLst>
              </a:tr>
              <a:tr h="270136">
                <a:tc rowSpan="3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Modal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Shift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57" marR="3457" marT="3457" marB="0" anchor="ctr">
                    <a:lnT w="12700" cap="flat" cmpd="sng" algn="ctr">
                      <a:solidFill>
                        <a:srgbClr val="196B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Shortening trips</a:t>
                      </a:r>
                    </a:p>
                  </a:txBody>
                  <a:tcPr marL="3457" marR="3457" marT="3457" marB="0" anchor="ctr">
                    <a:lnT w="12700" cap="flat" cmpd="sng" algn="ctr">
                      <a:solidFill>
                        <a:srgbClr val="196B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47835968"/>
                  </a:ext>
                </a:extLst>
              </a:tr>
              <a:tr h="270136"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 </a:t>
                      </a:r>
                      <a:r>
                        <a:rPr lang="en-US" altLang="zh-CN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public transport</a:t>
                      </a:r>
                      <a:endParaRPr lang="en-US" sz="1600" b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57" marR="3457" marT="3457" marB="0" anchor="ctr"/>
                </a:tc>
                <a:extLst>
                  <a:ext uri="{0D108BD9-81ED-4DB2-BD59-A6C34878D82A}">
                    <a16:rowId xmlns:a16="http://schemas.microsoft.com/office/drawing/2014/main" val="1226892651"/>
                  </a:ext>
                </a:extLst>
              </a:tr>
              <a:tr h="425798"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900"/>
                        </a:lnSpc>
                      </a:pPr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 </a:t>
                      </a:r>
                      <a:r>
                        <a:rPr lang="en-US" altLang="zh-CN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</a:t>
                      </a:r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wheeling</a:t>
                      </a:r>
                    </a:p>
                    <a:p>
                      <a:pPr marL="0" marR="0" lvl="0" indent="0" algn="ctr" defTabSz="3027487" rtl="0" eaLnBrk="1" fontAlgn="b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(e.g., </a:t>
                      </a:r>
                      <a:r>
                        <a:rPr lang="en-US" altLang="zh-CN" sz="16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cycling, </a:t>
                      </a:r>
                      <a:r>
                        <a:rPr lang="en-US" sz="1600" b="0" u="none" strike="noStrike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e-scooter and e-bike)</a:t>
                      </a:r>
                      <a:endParaRPr lang="en-US" sz="1600" b="0" i="1" u="none" strike="noStrike" kern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57" marR="3457" marT="3457" marB="0" anchor="ctr"/>
                </a:tc>
                <a:extLst>
                  <a:ext uri="{0D108BD9-81ED-4DB2-BD59-A6C34878D82A}">
                    <a16:rowId xmlns:a16="http://schemas.microsoft.com/office/drawing/2014/main" val="1677100526"/>
                  </a:ext>
                </a:extLst>
              </a:tr>
              <a:tr h="270136">
                <a:tc rowSpan="3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57" marR="3457" marT="345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Eco-driving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57" marR="3457" marT="3457" marB="0" anchor="ctr"/>
                </a:tc>
                <a:extLst>
                  <a:ext uri="{0D108BD9-81ED-4DB2-BD59-A6C34878D82A}">
                    <a16:rowId xmlns:a16="http://schemas.microsoft.com/office/drawing/2014/main" val="2101369855"/>
                  </a:ext>
                </a:extLst>
              </a:tr>
              <a:tr h="297944"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Electrify heavy vehicles (bus, HGV)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57" marR="3457" marT="3457" marB="0" anchor="ctr"/>
                </a:tc>
                <a:extLst>
                  <a:ext uri="{0D108BD9-81ED-4DB2-BD59-A6C34878D82A}">
                    <a16:rowId xmlns:a16="http://schemas.microsoft.com/office/drawing/2014/main" val="2848255554"/>
                  </a:ext>
                </a:extLst>
              </a:tr>
              <a:tr h="270136"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Electrify light vehicles (car, LGV)</a:t>
                      </a:r>
                    </a:p>
                  </a:txBody>
                  <a:tcPr marL="3457" marR="3457" marT="3457" marB="0" anchor="ctr"/>
                </a:tc>
                <a:extLst>
                  <a:ext uri="{0D108BD9-81ED-4DB2-BD59-A6C34878D82A}">
                    <a16:rowId xmlns:a16="http://schemas.microsoft.com/office/drawing/2014/main" val="2457817651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136F54E8-E605-F582-B877-F4C030F73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29" y="1188799"/>
            <a:ext cx="4735467" cy="2892553"/>
          </a:xfrm>
          <a:prstGeom prst="rect">
            <a:avLst/>
          </a:prstGeom>
          <a:ln>
            <a:noFill/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E27282A-3B8F-D82D-5FE7-0A339D45FEE7}"/>
              </a:ext>
            </a:extLst>
          </p:cNvPr>
          <p:cNvSpPr txBox="1"/>
          <p:nvPr/>
        </p:nvSpPr>
        <p:spPr>
          <a:xfrm>
            <a:off x="226817" y="733889"/>
            <a:ext cx="58047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3A7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2200"/>
              <a:t>1. Transport Documents Review</a:t>
            </a:r>
            <a:endParaRPr lang="zh-CN" altLang="en-US" sz="220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8C42B80-4CBB-B0F8-B007-961C14BCA3D6}"/>
              </a:ext>
            </a:extLst>
          </p:cNvPr>
          <p:cNvSpPr txBox="1"/>
          <p:nvPr/>
        </p:nvSpPr>
        <p:spPr>
          <a:xfrm>
            <a:off x="6919297" y="726578"/>
            <a:ext cx="48143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3A7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2200"/>
              <a:t>2. Transport Policy Scenarios</a:t>
            </a:r>
            <a:endParaRPr lang="zh-CN" altLang="en-US" sz="220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A58D404-6D57-5859-1177-E245FDE3A6EC}"/>
              </a:ext>
            </a:extLst>
          </p:cNvPr>
          <p:cNvSpPr txBox="1"/>
          <p:nvPr/>
        </p:nvSpPr>
        <p:spPr>
          <a:xfrm>
            <a:off x="226817" y="4196594"/>
            <a:ext cx="74904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3A7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2200"/>
              <a:t>3. Emissions Modelling</a:t>
            </a:r>
            <a:endParaRPr lang="zh-CN" altLang="en-US" sz="220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81E49D0-E5C4-A869-C914-11F19B043560}"/>
              </a:ext>
            </a:extLst>
          </p:cNvPr>
          <p:cNvSpPr txBox="1"/>
          <p:nvPr/>
        </p:nvSpPr>
        <p:spPr>
          <a:xfrm>
            <a:off x="5283319" y="2035938"/>
            <a:ext cx="1787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rgbClr val="1F9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Co-develop with stakeholders</a:t>
            </a:r>
            <a:endParaRPr lang="zh-CN" altLang="en-US" sz="1600">
              <a:solidFill>
                <a:srgbClr val="1F9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D9E54D9-DB10-7AD5-1106-F1317981BB51}"/>
              </a:ext>
            </a:extLst>
          </p:cNvPr>
          <p:cNvSpPr txBox="1"/>
          <p:nvPr/>
        </p:nvSpPr>
        <p:spPr>
          <a:xfrm>
            <a:off x="542159" y="4548717"/>
            <a:ext cx="10971330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Defra’s Emissions Factors Toolkit (EFT version 12.0)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Business-as-Usual (BAU) year: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2036; 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Traffic data baseline year: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Input: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Traffic flow (vehicles/24h), speed (kph), road link length (km), fleet proportions by vehicle type (%)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Output: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Annual emissions (CO</a:t>
            </a:r>
            <a:r>
              <a:rPr lang="en-US" altLang="zh-CN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, NO</a:t>
            </a:r>
            <a:r>
              <a:rPr lang="en-US" altLang="zh-CN" baseline="-250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altLang="zh-CN" baseline="-250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altLang="zh-CN" baseline="-2500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73F1972E-F085-E3C0-0F14-EEA4D71F8B5F}"/>
              </a:ext>
            </a:extLst>
          </p:cNvPr>
          <p:cNvCxnSpPr>
            <a:cxnSpLocks/>
          </p:cNvCxnSpPr>
          <p:nvPr/>
        </p:nvCxnSpPr>
        <p:spPr>
          <a:xfrm>
            <a:off x="5396536" y="2654659"/>
            <a:ext cx="1642031" cy="0"/>
          </a:xfrm>
          <a:prstGeom prst="straightConnector1">
            <a:avLst/>
          </a:prstGeom>
          <a:ln w="38100">
            <a:solidFill>
              <a:srgbClr val="1F98B3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BDE399D7-7C39-5F1A-9697-56D4A838564B}"/>
              </a:ext>
            </a:extLst>
          </p:cNvPr>
          <p:cNvSpPr txBox="1"/>
          <p:nvPr/>
        </p:nvSpPr>
        <p:spPr>
          <a:xfrm>
            <a:off x="8949754" y="4333411"/>
            <a:ext cx="227533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>
                <a:solidFill>
                  <a:srgbClr val="1F9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 traffic flow and fleet proportions based on scenarios </a:t>
            </a:r>
            <a:endParaRPr lang="zh-CN" altLang="en-US" sz="1600">
              <a:solidFill>
                <a:srgbClr val="1F9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8179C3BA-6657-2A3D-D59C-323D0A766CA1}"/>
              </a:ext>
            </a:extLst>
          </p:cNvPr>
          <p:cNvCxnSpPr>
            <a:cxnSpLocks/>
          </p:cNvCxnSpPr>
          <p:nvPr/>
        </p:nvCxnSpPr>
        <p:spPr>
          <a:xfrm>
            <a:off x="8949754" y="4180692"/>
            <a:ext cx="0" cy="1063895"/>
          </a:xfrm>
          <a:prstGeom prst="straightConnector1">
            <a:avLst/>
          </a:prstGeom>
          <a:ln w="38100">
            <a:solidFill>
              <a:srgbClr val="1F98B3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Picture 5" descr="A green outline of a map&#10;&#10;Description automatically generated">
            <a:extLst>
              <a:ext uri="{FF2B5EF4-FFF2-40B4-BE49-F238E27FC236}">
                <a16:creationId xmlns:a16="http://schemas.microsoft.com/office/drawing/2014/main" id="{637F9AE2-6B4F-4D47-8237-B4EF5EB1D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44279"/>
            <a:ext cx="1155405" cy="613721"/>
          </a:xfrm>
          <a:prstGeom prst="rect">
            <a:avLst/>
          </a:prstGeom>
        </p:spPr>
      </p:pic>
      <p:sp>
        <p:nvSpPr>
          <p:cNvPr id="2" name="文本框 71">
            <a:extLst>
              <a:ext uri="{FF2B5EF4-FFF2-40B4-BE49-F238E27FC236}">
                <a16:creationId xmlns:a16="http://schemas.microsoft.com/office/drawing/2014/main" id="{0EF83AA0-57B0-09CE-0C5E-4FFB569CCB3E}"/>
              </a:ext>
            </a:extLst>
          </p:cNvPr>
          <p:cNvSpPr txBox="1"/>
          <p:nvPr/>
        </p:nvSpPr>
        <p:spPr>
          <a:xfrm>
            <a:off x="6315943" y="5679186"/>
            <a:ext cx="5443385" cy="1015663"/>
          </a:xfrm>
          <a:prstGeom prst="rect">
            <a:avLst/>
          </a:prstGeom>
          <a:solidFill>
            <a:srgbClr val="F1F1F1"/>
          </a:solidFill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  <a:endParaRPr lang="en-GB" altLang="zh-CN" sz="1600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altLang="zh-CN" sz="1600" i="1" baseline="-25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zh-CN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i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altLang="zh-CN" sz="16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US" altLang="zh-CN" sz="1600" i="1" baseline="-25000">
                <a:latin typeface="Calibri" panose="020F0502020204030204" pitchFamily="34" charset="0"/>
                <a:cs typeface="Calibri" panose="020F0502020204030204" pitchFamily="34" charset="0"/>
              </a:rPr>
              <a:t>x  </a:t>
            </a:r>
            <a:r>
              <a:rPr lang="nl-NL" altLang="zh-CN" sz="1600" i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zh-CN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exhaust </a:t>
            </a:r>
            <a:r>
              <a:rPr lang="en-US" altLang="zh-CN" sz="1600" i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nl-NL" altLang="zh-CN" sz="1600" i="1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zh-CN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lang="en-US" altLang="zh-CN" sz="1600" i="1" baseline="-2500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zh-CN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i="1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zh-CN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lang="en-US" altLang="zh-CN" sz="1600" i="1" baseline="-2500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nl-NL" altLang="zh-CN" sz="1600" i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1600" i="1">
                <a:latin typeface="Calibri" panose="020F0502020204030204" pitchFamily="34" charset="0"/>
                <a:cs typeface="Calibri" panose="020F0502020204030204" pitchFamily="34" charset="0"/>
              </a:rPr>
              <a:t>exhaust + non-exhaust </a:t>
            </a:r>
            <a:r>
              <a:rPr lang="zh-CN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600" i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zh-CN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. tyre </a:t>
            </a:r>
            <a:r>
              <a:rPr lang="en-US" altLang="zh-CN" sz="1600" i="1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zh-CN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brake </a:t>
            </a:r>
            <a:r>
              <a:rPr lang="en-US" altLang="zh-CN" sz="1600" i="1">
                <a:latin typeface="Calibri" panose="020F0502020204030204" pitchFamily="34" charset="0"/>
                <a:cs typeface="Calibri" panose="020F0502020204030204" pitchFamily="34" charset="0"/>
              </a:rPr>
              <a:t>wear, and</a:t>
            </a:r>
            <a:r>
              <a:rPr lang="zh-CN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 road </a:t>
            </a:r>
            <a:r>
              <a:rPr lang="en-US" altLang="zh-CN" sz="1600" i="1">
                <a:latin typeface="Calibri" panose="020F0502020204030204" pitchFamily="34" charset="0"/>
                <a:cs typeface="Calibri" panose="020F0502020204030204" pitchFamily="34" charset="0"/>
              </a:rPr>
              <a:t>abrasion</a:t>
            </a:r>
            <a:r>
              <a:rPr lang="zh-CN" altLang="en-US" sz="1600" i="1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altLang="zh-CN" sz="1600" i="1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6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600" i="1">
                <a:latin typeface="Calibri" panose="020F0502020204030204" pitchFamily="34" charset="0"/>
                <a:cs typeface="Calibri" panose="020F0502020204030204" pitchFamily="34" charset="0"/>
              </a:rPr>
              <a:t>Traffic flow data source: TfWM</a:t>
            </a:r>
          </a:p>
        </p:txBody>
      </p:sp>
    </p:spTree>
    <p:extLst>
      <p:ext uri="{BB962C8B-B14F-4D97-AF65-F5344CB8AC3E}">
        <p14:creationId xmlns:p14="http://schemas.microsoft.com/office/powerpoint/2010/main" val="2931402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A green outline of a map&#10;&#10;Description automatically generated">
            <a:extLst>
              <a:ext uri="{FF2B5EF4-FFF2-40B4-BE49-F238E27FC236}">
                <a16:creationId xmlns:a16="http://schemas.microsoft.com/office/drawing/2014/main" id="{5DF5D76D-2D4E-B837-71E0-CCF925F9A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44279"/>
            <a:ext cx="1155405" cy="613721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B86A305-795E-11AB-A21A-F6AB7271E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283147"/>
              </p:ext>
            </p:extLst>
          </p:nvPr>
        </p:nvGraphicFramePr>
        <p:xfrm>
          <a:off x="215250" y="604301"/>
          <a:ext cx="11718970" cy="602307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58066">
                  <a:extLst>
                    <a:ext uri="{9D8B030D-6E8A-4147-A177-3AD203B41FA5}">
                      <a16:colId xmlns:a16="http://schemas.microsoft.com/office/drawing/2014/main" val="2650992291"/>
                    </a:ext>
                  </a:extLst>
                </a:gridCol>
                <a:gridCol w="1695971">
                  <a:extLst>
                    <a:ext uri="{9D8B030D-6E8A-4147-A177-3AD203B41FA5}">
                      <a16:colId xmlns:a16="http://schemas.microsoft.com/office/drawing/2014/main" val="4267961625"/>
                    </a:ext>
                  </a:extLst>
                </a:gridCol>
                <a:gridCol w="3176398">
                  <a:extLst>
                    <a:ext uri="{9D8B030D-6E8A-4147-A177-3AD203B41FA5}">
                      <a16:colId xmlns:a16="http://schemas.microsoft.com/office/drawing/2014/main" val="3571143681"/>
                    </a:ext>
                  </a:extLst>
                </a:gridCol>
                <a:gridCol w="2836274">
                  <a:extLst>
                    <a:ext uri="{9D8B030D-6E8A-4147-A177-3AD203B41FA5}">
                      <a16:colId xmlns:a16="http://schemas.microsoft.com/office/drawing/2014/main" val="384560618"/>
                    </a:ext>
                  </a:extLst>
                </a:gridCol>
                <a:gridCol w="1528570">
                  <a:extLst>
                    <a:ext uri="{9D8B030D-6E8A-4147-A177-3AD203B41FA5}">
                      <a16:colId xmlns:a16="http://schemas.microsoft.com/office/drawing/2014/main" val="2659082356"/>
                    </a:ext>
                  </a:extLst>
                </a:gridCol>
                <a:gridCol w="1523691">
                  <a:extLst>
                    <a:ext uri="{9D8B030D-6E8A-4147-A177-3AD203B41FA5}">
                      <a16:colId xmlns:a16="http://schemas.microsoft.com/office/drawing/2014/main" val="727030227"/>
                    </a:ext>
                  </a:extLst>
                </a:gridCol>
              </a:tblGrid>
              <a:tr h="71556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Category</a:t>
                      </a:r>
                      <a:endParaRPr lang="en-US" altLang="zh-CN" sz="16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16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Minimum change</a:t>
                      </a:r>
                      <a:endParaRPr lang="en-US" sz="16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Maximum change</a:t>
                      </a:r>
                      <a:endParaRPr lang="en-US" sz="16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00"/>
                        </a:lnSpc>
                      </a:pPr>
                      <a:r>
                        <a:rPr lang="en-US" sz="16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Policy document relating to value (min. change)</a:t>
                      </a:r>
                      <a:endParaRPr lang="en-US" sz="16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00"/>
                        </a:lnSpc>
                      </a:pPr>
                      <a:r>
                        <a:rPr lang="en-US" sz="16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Policy document relating to value (max. change)</a:t>
                      </a:r>
                      <a:endParaRPr lang="en-US" sz="16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553041"/>
                  </a:ext>
                </a:extLst>
              </a:tr>
              <a:tr h="62029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altLang="zh-CN" sz="16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void</a:t>
                      </a:r>
                    </a:p>
                    <a:p>
                      <a:pPr algn="ctr" fontAlgn="b"/>
                      <a:r>
                        <a:rPr lang="en-US" altLang="zh-CN" sz="16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Trips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Reduce </a:t>
                      </a: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 </a:t>
                      </a: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trips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marR="0" lvl="0" indent="-171450" algn="l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5% decrease in </a:t>
                      </a:r>
                      <a:r>
                        <a:rPr lang="en-US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</a:t>
                      </a:r>
                      <a:r>
                        <a:rPr lang="en-US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trips 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 </a:t>
                      </a:r>
                      <a:r>
                        <a:rPr lang="en-GB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commuting, shopping and personal business</a:t>
                      </a:r>
                      <a:endParaRPr lang="en-US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indent="-171450" algn="l" fontAlgn="b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20% decrease in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 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trips for </a:t>
                      </a:r>
                      <a:r>
                        <a:rPr lang="en-GB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commuting, shopping and personal business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CCC-Balanced NZ Pathway (by 2030)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500"/>
                        </a:lnSpc>
                      </a:pPr>
                      <a:r>
                        <a:rPr lang="en-US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sz="1400" u="none" strike="noStrike" kern="1200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LPT (by 2030)</a:t>
                      </a: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7395549"/>
                  </a:ext>
                </a:extLst>
              </a:tr>
              <a:tr h="825521"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Reduce car trips </a:t>
                      </a:r>
                    </a:p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(considering increase in deliveries)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marR="0" lvl="0" indent="-171450" algn="l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5% decrease in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trips for </a:t>
                      </a:r>
                      <a:r>
                        <a:rPr lang="en-GB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commuting, shopping and personal business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;</a:t>
                      </a:r>
                    </a:p>
                    <a:p>
                      <a:pPr marL="216000" lvl="0" indent="-171450" algn="l" fontAlgn="b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Increase in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LGV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trips for </a:t>
                      </a:r>
                      <a:r>
                        <a:rPr lang="en-GB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shopping</a:t>
                      </a:r>
                      <a:endParaRPr lang="en-US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marR="0" lvl="0" indent="-171450" algn="l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20% decrease in </a:t>
                      </a:r>
                      <a:r>
                        <a:rPr lang="en-US" altLang="zh-CN" sz="1400" u="sng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</a:t>
                      </a: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trips 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 </a:t>
                      </a:r>
                      <a:r>
                        <a:rPr lang="en-GB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commuting, shopping and personal business;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16000" marR="0" lvl="0" indent="-171450" algn="l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Increase in </a:t>
                      </a:r>
                      <a:r>
                        <a:rPr lang="en-US" altLang="zh-CN" sz="1400" u="sng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LGV</a:t>
                      </a: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trips for </a:t>
                      </a:r>
                      <a:r>
                        <a:rPr lang="en-GB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shopping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CCC-Balanced NZ Pathway (by 2030)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500"/>
                        </a:lnSpc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altLang="zh-CN" sz="1400" u="none" strike="noStrike" kern="1200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LPT (by 2030)</a:t>
                      </a: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5470847"/>
                  </a:ext>
                </a:extLst>
              </a:tr>
              <a:tr h="825521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altLang="zh-CN" sz="16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odal</a:t>
                      </a:r>
                    </a:p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altLang="zh-CN" sz="16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hift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Shortening trips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lvl="0" indent="-171450" algn="l" defTabSz="914400" rtl="0" eaLnBrk="1" fontAlgn="b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30% shortening of </a:t>
                      </a:r>
                      <a:r>
                        <a:rPr lang="en-US" sz="1400" i="1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shopping</a:t>
                      </a:r>
                      <a:r>
                        <a:rPr lang="en-US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trips</a:t>
                      </a:r>
                    </a:p>
                    <a:p>
                      <a:pPr marL="360000" lvl="1" indent="-180000" algn="l" defTabSz="914400" rtl="0" eaLnBrk="1" fontAlgn="b" latinLnBrk="0" hangingPunct="1">
                        <a:lnSpc>
                          <a:spcPts val="1500"/>
                        </a:lnSpc>
                        <a:buSzPct val="85000"/>
                        <a:buFont typeface="+mj-lt"/>
                        <a:buAutoNum type="arabicPeriod"/>
                      </a:pPr>
                      <a:r>
                        <a:rPr lang="en-US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Shift car usage for shopping </a:t>
                      </a:r>
                      <a:r>
                        <a:rPr lang="en-US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bus</a:t>
                      </a:r>
                      <a:endParaRPr lang="en-US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60000" marR="0" lvl="1" indent="-180000" algn="l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5000"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Shift car usage for shopping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active travel</a:t>
                      </a: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marR="0" lvl="0" indent="-171450" algn="l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Reduce 50% of </a:t>
                      </a:r>
                      <a:r>
                        <a:rPr lang="en-US" sz="1400" i="1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all</a:t>
                      </a:r>
                      <a:r>
                        <a:rPr lang="en-US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trips by 50%</a:t>
                      </a:r>
                    </a:p>
                    <a:p>
                      <a:pPr marL="252000" lvl="1" indent="-180000" algn="l" defTabSz="914400" rtl="0" eaLnBrk="1" fontAlgn="b" latinLnBrk="0" hangingPunct="1">
                        <a:lnSpc>
                          <a:spcPts val="1500"/>
                        </a:lnSpc>
                        <a:buSzPct val="85000"/>
                        <a:buFont typeface="+mj-lt"/>
                        <a:buAutoNum type="arabicPeriod"/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Shift car usage for shopping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bus</a:t>
                      </a:r>
                      <a:endParaRPr lang="en-US" altLang="zh-CN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52000" marR="0" lvl="1" indent="-180000" algn="l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5000"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Shift car usage for shopping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active travel</a:t>
                      </a: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CCC-Balanced</a:t>
                      </a: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NZ Pathway (by 2030)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500"/>
                        </a:lnSpc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altLang="zh-CN" sz="1400" u="none" strike="noStrike" kern="1200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LPT (by 2030)</a:t>
                      </a: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0674039"/>
                  </a:ext>
                </a:extLst>
              </a:tr>
              <a:tr h="651796"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Increase in </a:t>
                      </a: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public transport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lvl="0" indent="-171450" algn="l" defTabSz="914400" rtl="0" eaLnBrk="1" fontAlgn="b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30% increase in public transport:</a:t>
                      </a:r>
                    </a:p>
                    <a:p>
                      <a:pPr marL="360000" lvl="1" indent="-180000" algn="l" defTabSz="914400" rtl="0" eaLnBrk="1" fontAlgn="b" latinLnBrk="0" hangingPunct="1">
                        <a:lnSpc>
                          <a:spcPts val="1500"/>
                        </a:lnSpc>
                        <a:buSzPct val="85000"/>
                        <a:buFont typeface="+mj-lt"/>
                        <a:buAutoNum type="arabicPeriod"/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Shift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usage to 30% increase in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bus</a:t>
                      </a:r>
                      <a:endParaRPr lang="en-US" altLang="zh-CN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60000" lvl="1" indent="-180000" algn="l" defTabSz="914400" rtl="0" eaLnBrk="1" fontAlgn="b" latinLnBrk="0" hangingPunct="1">
                        <a:lnSpc>
                          <a:spcPts val="1500"/>
                        </a:lnSpc>
                        <a:buSzPct val="85000"/>
                        <a:buFont typeface="+mj-lt"/>
                        <a:buAutoNum type="arabicPeriod"/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Shift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usage to 30% increase in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rail</a:t>
                      </a:r>
                      <a:endParaRPr lang="en-US" altLang="zh-CN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marR="0" lvl="0" indent="-171450" algn="l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Doubling public transport:</a:t>
                      </a:r>
                    </a:p>
                    <a:p>
                      <a:pPr marL="252000" lvl="1" indent="-180000" algn="l" defTabSz="914400" rtl="0" eaLnBrk="1" fontAlgn="b" latinLnBrk="0" hangingPunct="1">
                        <a:lnSpc>
                          <a:spcPts val="1500"/>
                        </a:lnSpc>
                        <a:buSzPct val="85000"/>
                        <a:buFont typeface="+mj-lt"/>
                        <a:buAutoNum type="arabicPeriod"/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Shift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usage to d</a:t>
                      </a: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oubling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bus</a:t>
                      </a:r>
                      <a:endParaRPr lang="en-US" altLang="zh-CN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52000" lvl="1" indent="-180000" algn="l" defTabSz="914400" rtl="0" eaLnBrk="1" fontAlgn="b" latinLnBrk="0" hangingPunct="1">
                        <a:lnSpc>
                          <a:spcPts val="1500"/>
                        </a:lnSpc>
                        <a:buSzPct val="85000"/>
                        <a:buFont typeface="+mj-lt"/>
                        <a:buAutoNum type="arabicPeriod"/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Shift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usage to d</a:t>
                      </a: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oubling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rail</a:t>
                      </a:r>
                      <a:endParaRPr lang="en-US" altLang="zh-CN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CCC-Balanced NZ Pathway (by 2030)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500"/>
                        </a:lnSpc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altLang="zh-CN" sz="1400" u="none" strike="noStrike" kern="1200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LPT (by 2030)</a:t>
                      </a: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646937"/>
                  </a:ext>
                </a:extLst>
              </a:tr>
              <a:tr h="471803"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Increase in wheeling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indent="-171450" algn="l" fontAlgn="b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Shift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 and bus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usage to </a:t>
                      </a:r>
                      <a:r>
                        <a:rPr lang="en-US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200% increase in </a:t>
                      </a:r>
                      <a:r>
                        <a:rPr lang="en-US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wheeling</a:t>
                      </a: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indent="-171450" algn="l" fontAlgn="b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Shift </a:t>
                      </a:r>
                      <a:r>
                        <a:rPr lang="en-US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 and bus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usage to </a:t>
                      </a: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 x increase in </a:t>
                      </a:r>
                      <a:r>
                        <a:rPr lang="en-US" sz="1400" u="sng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wheeling</a:t>
                      </a:r>
                      <a:endParaRPr lang="en-US" sz="1400" b="0" i="0" u="sng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CCC-Balanced NZ Pathway (by 2030)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500"/>
                        </a:lnSpc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altLang="zh-CN" sz="1400" u="none" strike="noStrike" kern="1200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LPT (by 2030)</a:t>
                      </a: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9224286"/>
                  </a:ext>
                </a:extLst>
              </a:tr>
              <a:tr h="415064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Improve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Eco-driving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indent="-171450" algn="l" fontAlgn="b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50% eco-driving</a:t>
                      </a:r>
                      <a:endParaRPr lang="zh-CN" altLang="en-US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marR="0" lvl="0" indent="-171450" algn="l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75% eco-driving</a:t>
                      </a:r>
                      <a:endParaRPr lang="zh-CN" alt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CCC-Balanced NZ Pathway (by 2030)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500"/>
                        </a:lnSpc>
                      </a:pP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altLang="zh-CN" sz="1400" u="none" strike="noStrike" kern="1200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LPT (by 2030)</a:t>
                      </a: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9986451"/>
                  </a:ext>
                </a:extLst>
              </a:tr>
              <a:tr h="825521"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Electrify heavy vehicles</a:t>
                      </a:r>
                    </a:p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(including bus, HGV)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indent="-171450" algn="l" fontAlgn="b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37% of </a:t>
                      </a:r>
                      <a:r>
                        <a:rPr lang="en-GB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HGVs</a:t>
                      </a:r>
                      <a:r>
                        <a:rPr lang="en-GB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are EVs; 48% of </a:t>
                      </a:r>
                      <a:r>
                        <a:rPr lang="en-GB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buses</a:t>
                      </a:r>
                      <a:r>
                        <a:rPr lang="en-GB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are EVs</a:t>
                      </a:r>
                      <a:endParaRPr lang="zh-CN" altLang="en-US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indent="-171450" algn="l" fontAlgn="b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100% of </a:t>
                      </a:r>
                      <a:r>
                        <a:rPr lang="en-US" sz="1400" u="sng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HGVs</a:t>
                      </a: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are EVs; </a:t>
                      </a: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100% of buses are EVs </a:t>
                      </a: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500"/>
                        </a:lnSpc>
                      </a:pPr>
                      <a:r>
                        <a:rPr lang="en-GB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National NZ Strategy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ts val="1500"/>
                        </a:lnSpc>
                      </a:pPr>
                      <a:r>
                        <a:rPr lang="en-GB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(by 2035)</a:t>
                      </a:r>
                      <a:endParaRPr lang="zh-CN" altLang="en-US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Five Year Plan 2021-2026 WM2041 </a:t>
                      </a:r>
                    </a:p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(by 2041); WM BSIP 2024 (by 2036)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2221823"/>
                  </a:ext>
                </a:extLst>
              </a:tr>
              <a:tr h="671994"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Electrify light vehicles</a:t>
                      </a:r>
                    </a:p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(including car, LGV)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marR="0" lvl="0" indent="-171450" algn="l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53% of </a:t>
                      </a:r>
                      <a:r>
                        <a:rPr lang="en-GB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cars</a:t>
                      </a:r>
                      <a:r>
                        <a:rPr lang="en-GB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are EVs; 40% of </a:t>
                      </a:r>
                      <a:r>
                        <a:rPr lang="en-GB" altLang="zh-CN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LGVs</a:t>
                      </a:r>
                      <a:r>
                        <a:rPr lang="en-GB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are </a:t>
                      </a:r>
                      <a:r>
                        <a:rPr lang="en-GB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EV</a:t>
                      </a:r>
                      <a:r>
                        <a:rPr lang="en-US" altLang="zh-CN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 </a:t>
                      </a:r>
                      <a:endParaRPr lang="en-GB" altLang="zh-CN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6000" marR="0" lvl="0" indent="-171450" algn="l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100% of </a:t>
                      </a: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taxis are EVs  </a:t>
                      </a:r>
                      <a:endParaRPr lang="en-GB" altLang="zh-CN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16000" marR="0" lvl="0" indent="-171450" algn="l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Also assume that 100% of </a:t>
                      </a:r>
                      <a:r>
                        <a:rPr lang="en-GB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cars</a:t>
                      </a:r>
                      <a:r>
                        <a:rPr lang="en-GB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GB" sz="1400" u="sng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LGVs</a:t>
                      </a:r>
                      <a:r>
                        <a:rPr lang="en-GB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are EVs</a:t>
                      </a:r>
                      <a:endParaRPr lang="zh-CN" alt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National NZ Strategy (by 2035)</a:t>
                      </a:r>
                      <a:endParaRPr lang="zh-CN" altLang="en-US" sz="140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Five Year Plan 2021-2026 WM2041 (by 2041) </a:t>
                      </a:r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+ assumption</a:t>
                      </a:r>
                    </a:p>
                  </a:txBody>
                  <a:tcPr marL="4789" marR="4789" marT="47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2464093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15BA1FCD-B89E-A9B4-C6FB-6D3AC7089EB4}"/>
              </a:ext>
            </a:extLst>
          </p:cNvPr>
          <p:cNvSpPr txBox="1"/>
          <p:nvPr/>
        </p:nvSpPr>
        <p:spPr>
          <a:xfrm>
            <a:off x="116013" y="12438"/>
            <a:ext cx="113751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altLang="zh-CN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Net Zero </a:t>
            </a:r>
            <a:r>
              <a:rPr lang="en-GB" altLang="zh-CN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</a:t>
            </a:r>
            <a:r>
              <a:rPr lang="zh-CN" altLang="en-US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ransport </a:t>
            </a:r>
            <a:r>
              <a:rPr lang="en-US" altLang="zh-CN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policy </a:t>
            </a:r>
            <a:r>
              <a:rPr lang="en-GB" altLang="zh-CN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scenarios</a:t>
            </a:r>
            <a:endParaRPr lang="zh-CN" altLang="en-US" sz="30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3C5A7AA-4E71-5E59-6A73-8DBCB7A75C29}"/>
              </a:ext>
            </a:extLst>
          </p:cNvPr>
          <p:cNvSpPr txBox="1"/>
          <p:nvPr/>
        </p:nvSpPr>
        <p:spPr>
          <a:xfrm>
            <a:off x="8781034" y="211688"/>
            <a:ext cx="2079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2D9FB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target</a:t>
            </a:r>
            <a:endParaRPr lang="zh-CN" altLang="en-US" sz="2000" b="1">
              <a:solidFill>
                <a:srgbClr val="2D9FB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F34EDC-61DB-0BA9-B4C4-E88C8DD69865}"/>
              </a:ext>
            </a:extLst>
          </p:cNvPr>
          <p:cNvSpPr txBox="1"/>
          <p:nvPr/>
        </p:nvSpPr>
        <p:spPr>
          <a:xfrm>
            <a:off x="10535390" y="230620"/>
            <a:ext cx="1549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1F98B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sz="2000" b="1">
                <a:solidFill>
                  <a:srgbClr val="F4C034"/>
                </a:solidFill>
              </a:rPr>
              <a:t>WM target</a:t>
            </a:r>
            <a:endParaRPr lang="zh-CN" altLang="en-US" sz="2000" b="1">
              <a:solidFill>
                <a:srgbClr val="F4C034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4740823-8BE2-B7D6-1AD0-1C409ACFA34A}"/>
              </a:ext>
            </a:extLst>
          </p:cNvPr>
          <p:cNvSpPr/>
          <p:nvPr/>
        </p:nvSpPr>
        <p:spPr>
          <a:xfrm>
            <a:off x="8938743" y="630730"/>
            <a:ext cx="1438939" cy="687707"/>
          </a:xfrm>
          <a:prstGeom prst="rect">
            <a:avLst/>
          </a:prstGeom>
          <a:solidFill>
            <a:srgbClr val="1F98B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4C92AA6-677C-BDF3-D9E6-BBC2B83871A3}"/>
              </a:ext>
            </a:extLst>
          </p:cNvPr>
          <p:cNvSpPr/>
          <p:nvPr/>
        </p:nvSpPr>
        <p:spPr>
          <a:xfrm>
            <a:off x="10454769" y="630730"/>
            <a:ext cx="1438939" cy="687707"/>
          </a:xfrm>
          <a:prstGeom prst="rect">
            <a:avLst/>
          </a:prstGeom>
          <a:solidFill>
            <a:srgbClr val="F1BD2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4">
            <a:extLst>
              <a:ext uri="{FF2B5EF4-FFF2-40B4-BE49-F238E27FC236}">
                <a16:creationId xmlns:a16="http://schemas.microsoft.com/office/drawing/2014/main" id="{6ABF04C9-6D8D-3FCF-D3A9-1F9B4EEFDF1C}"/>
              </a:ext>
            </a:extLst>
          </p:cNvPr>
          <p:cNvSpPr/>
          <p:nvPr/>
        </p:nvSpPr>
        <p:spPr>
          <a:xfrm>
            <a:off x="2836333" y="5985934"/>
            <a:ext cx="3242734" cy="613721"/>
          </a:xfrm>
          <a:prstGeom prst="round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184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>
            <a:extLst>
              <a:ext uri="{FF2B5EF4-FFF2-40B4-BE49-F238E27FC236}">
                <a16:creationId xmlns:a16="http://schemas.microsoft.com/office/drawing/2014/main" id="{7F137FD7-9FF0-27AE-EE2C-2235C6FFA817}"/>
              </a:ext>
            </a:extLst>
          </p:cNvPr>
          <p:cNvSpPr txBox="1"/>
          <p:nvPr/>
        </p:nvSpPr>
        <p:spPr>
          <a:xfrm>
            <a:off x="8818791" y="2486651"/>
            <a:ext cx="2629574" cy="369332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Aft>
                <a:spcPts val="600"/>
              </a:spcAft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180000" indent="-1800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800"/>
          </a:p>
        </p:txBody>
      </p:sp>
      <p:sp>
        <p:nvSpPr>
          <p:cNvPr id="7" name="矩形 18">
            <a:extLst>
              <a:ext uri="{FF2B5EF4-FFF2-40B4-BE49-F238E27FC236}">
                <a16:creationId xmlns:a16="http://schemas.microsoft.com/office/drawing/2014/main" id="{C0D47BA8-D07C-7B0A-7585-856427627E03}"/>
              </a:ext>
            </a:extLst>
          </p:cNvPr>
          <p:cNvSpPr/>
          <p:nvPr/>
        </p:nvSpPr>
        <p:spPr>
          <a:xfrm>
            <a:off x="7750848" y="3950979"/>
            <a:ext cx="4272391" cy="197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l-NL" altLang="zh-CN" sz="2000">
                <a:latin typeface="Arial" panose="020B0604020202020204" pitchFamily="34" charset="0"/>
                <a:cs typeface="Arial" panose="020B0604020202020204" pitchFamily="34" charset="0"/>
              </a:rPr>
              <a:t>Non-exhaust 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(i.e. tyre and brake wear, and road abrasion)</a:t>
            </a:r>
            <a:r>
              <a:rPr lang="nl-NL" altLang="zh-CN" sz="2000">
                <a:latin typeface="Arial" panose="020B0604020202020204" pitchFamily="34" charset="0"/>
                <a:cs typeface="Arial" panose="020B0604020202020204" pitchFamily="34" charset="0"/>
              </a:rPr>
              <a:t> % of total emissio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nl-NL" altLang="zh-CN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altLang="zh-CN" sz="2000" baseline="-25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altLang="zh-CN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zh-CN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77.5% in 2019</a:t>
            </a:r>
            <a:endParaRPr lang="en-US" altLang="zh-CN" sz="20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altLang="zh-CN" sz="2000" baseline="-25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GB" altLang="zh-CN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zh-CN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86.9% in 2019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5F990D-E736-7F65-FD97-18047483E249}"/>
              </a:ext>
            </a:extLst>
          </p:cNvPr>
          <p:cNvSpPr txBox="1"/>
          <p:nvPr/>
        </p:nvSpPr>
        <p:spPr>
          <a:xfrm>
            <a:off x="7802732" y="1066109"/>
            <a:ext cx="4078095" cy="2362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zh-CN" sz="20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Improved fuel efficiency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zh-CN" sz="2000" b="1" baseline="-250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Reduced emission factors under tighter Euro standards; Declined diesel car share</a:t>
            </a:r>
          </a:p>
          <a:p>
            <a:pPr marL="742950" lvl="1" indent="-285750">
              <a:lnSpc>
                <a:spcPts val="3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33.8% in 2019</a:t>
            </a:r>
          </a:p>
          <a:p>
            <a:pPr marL="742950" lvl="1" indent="-285750">
              <a:lnSpc>
                <a:spcPts val="3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14.1% in 2036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D9101-0F4B-0DE6-2B9D-197E7AE44AC9}"/>
              </a:ext>
            </a:extLst>
          </p:cNvPr>
          <p:cNvGrpSpPr/>
          <p:nvPr/>
        </p:nvGrpSpPr>
        <p:grpSpPr>
          <a:xfrm>
            <a:off x="1155404" y="542925"/>
            <a:ext cx="6566694" cy="6194871"/>
            <a:chOff x="1324164" y="542925"/>
            <a:chExt cx="6566694" cy="6194871"/>
          </a:xfrm>
        </p:grpSpPr>
        <p:pic>
          <p:nvPicPr>
            <p:cNvPr id="6" name="图片 5" descr="图表, 散点图&#10;&#10;AI 生成的内容可能不正确。">
              <a:extLst>
                <a:ext uri="{FF2B5EF4-FFF2-40B4-BE49-F238E27FC236}">
                  <a16:creationId xmlns:a16="http://schemas.microsoft.com/office/drawing/2014/main" id="{AC263C11-ED81-6B6A-66BB-CA20F6C3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164" y="542925"/>
              <a:ext cx="6566694" cy="619487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75B4F2-83D7-0478-B5A2-447C218D7DB7}"/>
                </a:ext>
              </a:extLst>
            </p:cNvPr>
            <p:cNvSpPr txBox="1"/>
            <p:nvPr/>
          </p:nvSpPr>
          <p:spPr>
            <a:xfrm>
              <a:off x="6114337" y="1897569"/>
              <a:ext cx="113418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＞</a:t>
              </a:r>
              <a:r>
                <a:rPr lang="en-GB" altLang="zh-CN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zh-CN" altLang="zh-CN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5%</a:t>
              </a:r>
              <a:endParaRPr lang="en-GB" sz="200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C83C4B-89A2-8E9B-A9D4-5AECD43E6742}"/>
                </a:ext>
              </a:extLst>
            </p:cNvPr>
            <p:cNvSpPr txBox="1"/>
            <p:nvPr/>
          </p:nvSpPr>
          <p:spPr>
            <a:xfrm>
              <a:off x="4083686" y="1920210"/>
              <a:ext cx="14811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r>
                <a:rPr lang="zh-CN" altLang="zh-CN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25%</a:t>
              </a:r>
              <a:endParaRPr lang="en-GB" sz="2000">
                <a:solidFill>
                  <a:srgbClr val="C00000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1306FE-7C07-D147-BC0C-17074C4BFCE2}"/>
                </a:ext>
              </a:extLst>
            </p:cNvPr>
            <p:cNvCxnSpPr/>
            <p:nvPr/>
          </p:nvCxnSpPr>
          <p:spPr>
            <a:xfrm>
              <a:off x="3650517" y="962025"/>
              <a:ext cx="0" cy="224790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A5C951-8AE7-3B26-CAF8-66386269D86E}"/>
                </a:ext>
              </a:extLst>
            </p:cNvPr>
            <p:cNvCxnSpPr/>
            <p:nvPr/>
          </p:nvCxnSpPr>
          <p:spPr>
            <a:xfrm>
              <a:off x="7089042" y="962025"/>
              <a:ext cx="0" cy="224790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19A1FC3-6FC9-F52E-F7AD-64F3E895AB4F}"/>
                </a:ext>
              </a:extLst>
            </p:cNvPr>
            <p:cNvCxnSpPr/>
            <p:nvPr/>
          </p:nvCxnSpPr>
          <p:spPr>
            <a:xfrm>
              <a:off x="3650517" y="3816114"/>
              <a:ext cx="0" cy="224790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8802E1B-8641-9ABC-FAF1-627AC40BB876}"/>
                </a:ext>
              </a:extLst>
            </p:cNvPr>
            <p:cNvCxnSpPr/>
            <p:nvPr/>
          </p:nvCxnSpPr>
          <p:spPr>
            <a:xfrm>
              <a:off x="6041292" y="3816114"/>
              <a:ext cx="0" cy="224790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5143F4-90A5-AC13-63F2-80684E3F7B7B}"/>
                </a:ext>
              </a:extLst>
            </p:cNvPr>
            <p:cNvSpPr txBox="1"/>
            <p:nvPr/>
          </p:nvSpPr>
          <p:spPr>
            <a:xfrm>
              <a:off x="3679268" y="4740009"/>
              <a:ext cx="121848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＜</a:t>
              </a:r>
              <a:r>
                <a:rPr lang="zh-CN" altLang="zh-CN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  <a:endParaRPr lang="en-GB" sz="2000">
                <a:solidFill>
                  <a:srgbClr val="C0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2F27D59-BB12-72EE-CAA5-588FDCFCAABF}"/>
                </a:ext>
              </a:extLst>
            </p:cNvPr>
            <p:cNvSpPr txBox="1"/>
            <p:nvPr/>
          </p:nvSpPr>
          <p:spPr>
            <a:xfrm>
              <a:off x="6041292" y="4740009"/>
              <a:ext cx="121848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＜</a:t>
              </a:r>
              <a:r>
                <a:rPr lang="zh-CN" altLang="zh-CN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  <a:endParaRPr lang="en-GB" sz="2000">
                <a:solidFill>
                  <a:srgbClr val="C00000"/>
                </a:solidFill>
              </a:endParaRPr>
            </a:p>
          </p:txBody>
        </p:sp>
      </p:grpSp>
      <p:pic>
        <p:nvPicPr>
          <p:cNvPr id="8" name="Picture 5" descr="A green outline of a map&#10;&#10;Description automatically generated">
            <a:extLst>
              <a:ext uri="{FF2B5EF4-FFF2-40B4-BE49-F238E27FC236}">
                <a16:creationId xmlns:a16="http://schemas.microsoft.com/office/drawing/2014/main" id="{0C2EB8EF-FAED-3E90-0DBD-85AAD5BC79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44279"/>
            <a:ext cx="1155405" cy="613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9B9AD6-4DE5-1258-4908-8D46E5EC5CF9}"/>
              </a:ext>
            </a:extLst>
          </p:cNvPr>
          <p:cNvSpPr txBox="1">
            <a:spLocks/>
          </p:cNvSpPr>
          <p:nvPr/>
        </p:nvSpPr>
        <p:spPr>
          <a:xfrm>
            <a:off x="-25313" y="120204"/>
            <a:ext cx="12509413" cy="577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Transport Emissions Reductions by Scenario (vs. </a:t>
            </a:r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Base)</a:t>
            </a:r>
          </a:p>
        </p:txBody>
      </p:sp>
    </p:spTree>
    <p:extLst>
      <p:ext uri="{BB962C8B-B14F-4D97-AF65-F5344CB8AC3E}">
        <p14:creationId xmlns:p14="http://schemas.microsoft.com/office/powerpoint/2010/main" val="4258988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EDD62D-5470-D8C1-0C63-1450F2C92FDF}"/>
              </a:ext>
            </a:extLst>
          </p:cNvPr>
          <p:cNvSpPr txBox="1">
            <a:spLocks/>
          </p:cNvSpPr>
          <p:nvPr/>
        </p:nvSpPr>
        <p:spPr>
          <a:xfrm>
            <a:off x="87" y="120204"/>
            <a:ext cx="12261911" cy="577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Transport Emissions Reductions by Scenario (vs. </a:t>
            </a:r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2036 BAU)</a:t>
            </a:r>
          </a:p>
        </p:txBody>
      </p:sp>
      <p:pic>
        <p:nvPicPr>
          <p:cNvPr id="16" name="Picture 5" descr="A green outline of a map&#10;&#10;Description automatically generated">
            <a:extLst>
              <a:ext uri="{FF2B5EF4-FFF2-40B4-BE49-F238E27FC236}">
                <a16:creationId xmlns:a16="http://schemas.microsoft.com/office/drawing/2014/main" id="{D7329058-6D03-3B5C-7DAC-D3118733F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44279"/>
            <a:ext cx="1155405" cy="613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A0CC13-E29B-7ABD-6A1B-54622A55761A}"/>
              </a:ext>
            </a:extLst>
          </p:cNvPr>
          <p:cNvSpPr txBox="1"/>
          <p:nvPr/>
        </p:nvSpPr>
        <p:spPr>
          <a:xfrm>
            <a:off x="8881687" y="3142169"/>
            <a:ext cx="3204473" cy="8527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ts val="3000"/>
              </a:lnSpc>
              <a:buFont typeface="Arial" panose="020B0604020202020204" pitchFamily="34" charset="0"/>
              <a:buChar char="•"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3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en-GB" altLang="zh-CN" b="0"/>
              <a:t>53% of cars are EVs</a:t>
            </a:r>
          </a:p>
          <a:p>
            <a:r>
              <a:rPr lang="en-GB" altLang="zh-CN" b="0"/>
              <a:t>40% of LGVs </a:t>
            </a:r>
            <a:r>
              <a:rPr lang="en-US" altLang="zh-CN" b="0"/>
              <a:t>are </a:t>
            </a:r>
            <a:r>
              <a:rPr lang="en-GB" altLang="zh-CN" b="0"/>
              <a:t>EV</a:t>
            </a:r>
            <a:r>
              <a:rPr lang="en-US" altLang="zh-CN" b="0"/>
              <a:t>s </a:t>
            </a:r>
            <a:endParaRPr lang="en-GB" altLang="zh-CN" b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C7DC85-65EE-34D5-2599-8AED4816A63A}"/>
              </a:ext>
            </a:extLst>
          </p:cNvPr>
          <p:cNvSpPr txBox="1"/>
          <p:nvPr/>
        </p:nvSpPr>
        <p:spPr>
          <a:xfrm>
            <a:off x="8546281" y="2434283"/>
            <a:ext cx="2724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>
                <a:solidFill>
                  <a:srgbClr val="1F9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change</a:t>
            </a:r>
          </a:p>
          <a:p>
            <a:r>
              <a:rPr lang="en-US" sz="2000">
                <a:solidFill>
                  <a:srgbClr val="1F9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(National target)</a:t>
            </a:r>
            <a:endParaRPr lang="en-GB" sz="2000">
              <a:solidFill>
                <a:srgbClr val="1F98B3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956F44-C3B5-4CF6-DDFD-ABA3C0077852}"/>
              </a:ext>
            </a:extLst>
          </p:cNvPr>
          <p:cNvSpPr txBox="1"/>
          <p:nvPr/>
        </p:nvSpPr>
        <p:spPr>
          <a:xfrm>
            <a:off x="8808366" y="4235114"/>
            <a:ext cx="297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1" u="none" strike="noStrike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National NZ Strategy (by 2035)</a:t>
            </a:r>
            <a:endParaRPr lang="zh-CN" altLang="en-US" sz="1800" i="1" u="none" strike="noStrike" kern="120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DBCC36-257E-B1CD-3118-827200922052}"/>
              </a:ext>
            </a:extLst>
          </p:cNvPr>
          <p:cNvGrpSpPr/>
          <p:nvPr/>
        </p:nvGrpSpPr>
        <p:grpSpPr>
          <a:xfrm>
            <a:off x="2257521" y="698193"/>
            <a:ext cx="6121057" cy="6073834"/>
            <a:chOff x="2403228" y="663962"/>
            <a:chExt cx="6121057" cy="607383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A948811-2549-099A-2741-F6B05A604161}"/>
                </a:ext>
              </a:extLst>
            </p:cNvPr>
            <p:cNvGrpSpPr/>
            <p:nvPr/>
          </p:nvGrpSpPr>
          <p:grpSpPr>
            <a:xfrm>
              <a:off x="2403228" y="663962"/>
              <a:ext cx="6056347" cy="6073834"/>
              <a:chOff x="2535203" y="663962"/>
              <a:chExt cx="6056347" cy="6073834"/>
            </a:xfrm>
          </p:grpSpPr>
          <p:pic>
            <p:nvPicPr>
              <p:cNvPr id="3" name="图片 2" descr="图表, 散点图&#10;&#10;AI 生成的内容可能不正确。">
                <a:extLst>
                  <a:ext uri="{FF2B5EF4-FFF2-40B4-BE49-F238E27FC236}">
                    <a16:creationId xmlns:a16="http://schemas.microsoft.com/office/drawing/2014/main" id="{EF94EAA5-211C-C382-F996-9C3A9096B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5203" y="663962"/>
                <a:ext cx="6056347" cy="6073834"/>
              </a:xfrm>
              <a:prstGeom prst="rect">
                <a:avLst/>
              </a:prstGeom>
            </p:spPr>
          </p:pic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49871839-BDEC-450C-EB54-00F21A4A9A29}"/>
                  </a:ext>
                </a:extLst>
              </p:cNvPr>
              <p:cNvSpPr/>
              <p:nvPr/>
            </p:nvSpPr>
            <p:spPr>
              <a:xfrm>
                <a:off x="4470030" y="2999097"/>
                <a:ext cx="620446" cy="290858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4">
                <a:extLst>
                  <a:ext uri="{FF2B5EF4-FFF2-40B4-BE49-F238E27FC236}">
                    <a16:creationId xmlns:a16="http://schemas.microsoft.com/office/drawing/2014/main" id="{7F075B97-3D3F-1C9E-ECD2-7E065CF4757F}"/>
                  </a:ext>
                </a:extLst>
              </p:cNvPr>
              <p:cNvSpPr/>
              <p:nvPr/>
            </p:nvSpPr>
            <p:spPr>
              <a:xfrm>
                <a:off x="6791303" y="2996740"/>
                <a:ext cx="620446" cy="290858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8CA4B9-9602-1463-9782-99493B4E642E}"/>
                </a:ext>
              </a:extLst>
            </p:cNvPr>
            <p:cNvSpPr txBox="1"/>
            <p:nvPr/>
          </p:nvSpPr>
          <p:spPr>
            <a:xfrm>
              <a:off x="5123553" y="5484726"/>
              <a:ext cx="11217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＜</a:t>
              </a:r>
              <a:r>
                <a:rPr lang="en-GB" altLang="zh-CN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12%</a:t>
              </a:r>
              <a:endParaRPr lang="en-GB" sz="2000">
                <a:solidFill>
                  <a:srgbClr val="C0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4A5CE3-F4A9-6DF6-ECCC-72DA5005ACC9}"/>
                </a:ext>
              </a:extLst>
            </p:cNvPr>
            <p:cNvSpPr txBox="1"/>
            <p:nvPr/>
          </p:nvSpPr>
          <p:spPr>
            <a:xfrm>
              <a:off x="7402496" y="5475716"/>
              <a:ext cx="11217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＜</a:t>
              </a:r>
              <a:r>
                <a:rPr lang="en-GB" altLang="zh-CN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12%</a:t>
              </a:r>
              <a:endParaRPr lang="en-GB" sz="2000">
                <a:solidFill>
                  <a:srgbClr val="C0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217EE5-315B-E48B-D6EE-6B0A5ADE4ED4}"/>
              </a:ext>
            </a:extLst>
          </p:cNvPr>
          <p:cNvSpPr txBox="1"/>
          <p:nvPr/>
        </p:nvSpPr>
        <p:spPr>
          <a:xfrm>
            <a:off x="4801372" y="2921719"/>
            <a:ext cx="11217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25%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B80D7-E391-29EE-550C-E8815CC13667}"/>
              </a:ext>
            </a:extLst>
          </p:cNvPr>
          <p:cNvSpPr txBox="1"/>
          <p:nvPr/>
        </p:nvSpPr>
        <p:spPr>
          <a:xfrm>
            <a:off x="7114395" y="2885732"/>
            <a:ext cx="11217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25%</a:t>
            </a:r>
          </a:p>
        </p:txBody>
      </p:sp>
    </p:spTree>
    <p:extLst>
      <p:ext uri="{BB962C8B-B14F-4D97-AF65-F5344CB8AC3E}">
        <p14:creationId xmlns:p14="http://schemas.microsoft.com/office/powerpoint/2010/main" val="3843554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E4E8AF-588D-3EFE-17EF-376EE194C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21" y="1371121"/>
            <a:ext cx="5149730" cy="2887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1D1E26-8830-0B4A-95FB-A62A4A9890CD}"/>
              </a:ext>
            </a:extLst>
          </p:cNvPr>
          <p:cNvSpPr txBox="1">
            <a:spLocks/>
          </p:cNvSpPr>
          <p:nvPr/>
        </p:nvSpPr>
        <p:spPr>
          <a:xfrm>
            <a:off x="114387" y="120204"/>
            <a:ext cx="12077613" cy="10635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Transport Emissions Reductions Under the Combined </a:t>
            </a:r>
            <a:r>
              <a:rPr lang="en-US" altLang="zh-CN" sz="3000" b="1" u="sng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 Shift </a:t>
            </a:r>
            <a:r>
              <a:rPr lang="en-US" altLang="zh-CN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3000" b="1" u="sng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en-US" altLang="zh-CN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Scenario (vs. 2036 BAU)</a:t>
            </a:r>
            <a:endParaRPr lang="en-US" sz="30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359CAC4-125E-03D6-657F-9ED9A3E094B9}"/>
              </a:ext>
            </a:extLst>
          </p:cNvPr>
          <p:cNvSpPr txBox="1"/>
          <p:nvPr/>
        </p:nvSpPr>
        <p:spPr>
          <a:xfrm>
            <a:off x="561421" y="4467611"/>
            <a:ext cx="5566964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CN" sz="1600" i="1">
                <a:solidFill>
                  <a:srgbClr val="4A4A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Road transport emission reductions (%) in 2036 under increased bus trips with bus electrification, relative to 2036 BAU.</a:t>
            </a:r>
            <a:endParaRPr lang="zh-CN" altLang="en-US" sz="1600" i="1">
              <a:solidFill>
                <a:srgbClr val="4A4A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5BA870E-48E5-0EFC-E2B4-364D4043E140}"/>
              </a:ext>
            </a:extLst>
          </p:cNvPr>
          <p:cNvSpPr txBox="1"/>
          <p:nvPr/>
        </p:nvSpPr>
        <p:spPr>
          <a:xfrm>
            <a:off x="6128385" y="1183758"/>
            <a:ext cx="5534579" cy="1354217"/>
          </a:xfrm>
          <a:prstGeom prst="rect">
            <a:avLst/>
          </a:prstGeom>
          <a:solidFill>
            <a:srgbClr val="EFEFEF">
              <a:alpha val="50196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360000" indent="-2880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080375" algn="l"/>
              </a:tabLst>
            </a:pP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Min: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Shift car trips to achieve a </a:t>
            </a:r>
            <a:r>
              <a:rPr lang="en-US" altLang="zh-CN">
                <a:solidFill>
                  <a:srgbClr val="2D9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increase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in bus trips, with </a:t>
            </a:r>
            <a:r>
              <a:rPr lang="en-US" altLang="zh-CN">
                <a:solidFill>
                  <a:srgbClr val="2D9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48%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bus electrification.</a:t>
            </a:r>
          </a:p>
          <a:p>
            <a:pPr marL="360000" indent="-2880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080375" algn="l"/>
              </a:tabLst>
            </a:pP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Max: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Shift car trips to </a:t>
            </a:r>
            <a:r>
              <a:rPr lang="en-US" altLang="zh-CN">
                <a:solidFill>
                  <a:srgbClr val="2D9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bus trips, with </a:t>
            </a:r>
            <a:r>
              <a:rPr lang="en-US" altLang="zh-CN">
                <a:solidFill>
                  <a:srgbClr val="2D9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bus electrification.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4AB475C-85F5-96CE-D2EC-D7412AE0C74E}"/>
              </a:ext>
            </a:extLst>
          </p:cNvPr>
          <p:cNvGrpSpPr/>
          <p:nvPr/>
        </p:nvGrpSpPr>
        <p:grpSpPr>
          <a:xfrm>
            <a:off x="6282659" y="2560360"/>
            <a:ext cx="5226030" cy="3578091"/>
            <a:chOff x="2884815" y="1902252"/>
            <a:chExt cx="5292700" cy="3716331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2BB1683-1780-E001-5597-1053F807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4815" y="1902252"/>
              <a:ext cx="5292700" cy="3716331"/>
            </a:xfrm>
            <a:prstGeom prst="rect">
              <a:avLst/>
            </a:prstGeom>
          </p:spPr>
        </p:pic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7FC9B67D-4817-8D0E-8E69-B9E21833548B}"/>
                </a:ext>
              </a:extLst>
            </p:cNvPr>
            <p:cNvSpPr/>
            <p:nvPr/>
          </p:nvSpPr>
          <p:spPr>
            <a:xfrm>
              <a:off x="5062567" y="2128222"/>
              <a:ext cx="365761" cy="1934346"/>
            </a:xfrm>
            <a:prstGeom prst="roundRect">
              <a:avLst/>
            </a:prstGeom>
            <a:noFill/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5A50CB68-9235-BDD2-1BA9-A8402C68C9C7}"/>
                </a:ext>
              </a:extLst>
            </p:cNvPr>
            <p:cNvSpPr/>
            <p:nvPr/>
          </p:nvSpPr>
          <p:spPr>
            <a:xfrm>
              <a:off x="6575408" y="3526699"/>
              <a:ext cx="365761" cy="535868"/>
            </a:xfrm>
            <a:prstGeom prst="roundRect">
              <a:avLst/>
            </a:prstGeom>
            <a:noFill/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96584D98-0503-BAC7-93A8-A04279F39E80}"/>
              </a:ext>
            </a:extLst>
          </p:cNvPr>
          <p:cNvSpPr txBox="1"/>
          <p:nvPr/>
        </p:nvSpPr>
        <p:spPr>
          <a:xfrm>
            <a:off x="6448399" y="6138451"/>
            <a:ext cx="5143707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CN" sz="1600" i="1">
                <a:solidFill>
                  <a:srgbClr val="4A4A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 share of trips in non-London urban conurbations in 2023 (Source: National Travel Survey 2023).</a:t>
            </a:r>
            <a:endParaRPr lang="zh-CN" altLang="en-US" sz="1600" i="1">
              <a:solidFill>
                <a:srgbClr val="4A4A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032A392-ACF2-0ECD-A92D-AA4A7D72851E}"/>
              </a:ext>
            </a:extLst>
          </p:cNvPr>
          <p:cNvSpPr txBox="1"/>
          <p:nvPr/>
        </p:nvSpPr>
        <p:spPr>
          <a:xfrm>
            <a:off x="1189203" y="1141595"/>
            <a:ext cx="4803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Increase in Bus Trips + Bus Electrification</a:t>
            </a:r>
          </a:p>
        </p:txBody>
      </p:sp>
      <p:pic>
        <p:nvPicPr>
          <p:cNvPr id="23" name="Picture 5" descr="A green outline of a map&#10;&#10;Description automatically generated">
            <a:extLst>
              <a:ext uri="{FF2B5EF4-FFF2-40B4-BE49-F238E27FC236}">
                <a16:creationId xmlns:a16="http://schemas.microsoft.com/office/drawing/2014/main" id="{E330DD4A-FC16-D22D-7D55-A1DE51976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44279"/>
            <a:ext cx="1155405" cy="613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66C902-6A00-45EF-A27B-E692297C5A1A}"/>
              </a:ext>
            </a:extLst>
          </p:cNvPr>
          <p:cNvSpPr txBox="1"/>
          <p:nvPr/>
        </p:nvSpPr>
        <p:spPr>
          <a:xfrm>
            <a:off x="302529" y="1371121"/>
            <a:ext cx="738664" cy="2790079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Emissions reduction percentage (%)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C4471-6537-406A-81B6-DA593C8FA711}"/>
              </a:ext>
            </a:extLst>
          </p:cNvPr>
          <p:cNvSpPr txBox="1"/>
          <p:nvPr/>
        </p:nvSpPr>
        <p:spPr>
          <a:xfrm>
            <a:off x="6162131" y="2675085"/>
            <a:ext cx="738664" cy="2353864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Percentage share of trips (%)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83446-62E7-6A36-605E-4EC3D98F2832}"/>
              </a:ext>
            </a:extLst>
          </p:cNvPr>
          <p:cNvSpPr txBox="1"/>
          <p:nvPr/>
        </p:nvSpPr>
        <p:spPr>
          <a:xfrm>
            <a:off x="9131300" y="2699412"/>
            <a:ext cx="2283373" cy="661720"/>
          </a:xfrm>
          <a:prstGeom prst="rect">
            <a:avLst/>
          </a:prstGeom>
          <a:solidFill>
            <a:srgbClr val="E8E8E8">
              <a:alpha val="50196"/>
            </a:srgb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Aft>
                <a:spcPts val="600"/>
              </a:spcAft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/>
              <a:t>Min: car trips (-3.3%)</a:t>
            </a:r>
          </a:p>
          <a:p>
            <a:r>
              <a:rPr lang="en-GB" sz="1600"/>
              <a:t>Max: car trips (-11.1%)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A9591BD1-AF9D-E88B-7D06-1B19C716FCBC}"/>
              </a:ext>
            </a:extLst>
          </p:cNvPr>
          <p:cNvSpPr txBox="1"/>
          <p:nvPr/>
        </p:nvSpPr>
        <p:spPr>
          <a:xfrm>
            <a:off x="1436260" y="5015973"/>
            <a:ext cx="3602879" cy="1455270"/>
          </a:xfrm>
          <a:prstGeom prst="rect">
            <a:avLst/>
          </a:prstGeom>
          <a:solidFill>
            <a:srgbClr val="E8E8E8">
              <a:alpha val="49804"/>
            </a:srgb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altLang="zh-CN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2036 </a:t>
            </a:r>
            <a:r>
              <a:rPr lang="nl-NL" altLang="zh-CN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 emissions: </a:t>
            </a: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nl-NL" altLang="zh-C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nl-NL" altLang="zh-CN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nl-NL" altLang="zh-C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3,445</a:t>
            </a:r>
            <a:r>
              <a:rPr lang="en-US" altLang="zh-CN" baseline="30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zh-C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kilotonnes</a:t>
            </a: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nl-NL" altLang="zh-C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US" altLang="zh-CN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zh-C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zh-C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1,444</a:t>
            </a:r>
            <a:r>
              <a:rPr lang="en-US" altLang="zh-C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tonnes</a:t>
            </a:r>
            <a:endParaRPr lang="nl-NL" altLang="zh-CN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nl-NL" altLang="zh-C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lang="nl-NL" altLang="zh-CN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nl-NL" altLang="zh-C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777 tonnes</a:t>
            </a:r>
            <a:endParaRPr lang="en-US" altLang="zh-CN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nl-NL" altLang="zh-C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lang="nl-NL" altLang="zh-CN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nl-NL" altLang="zh-C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416 </a:t>
            </a:r>
            <a:r>
              <a:rPr lang="en-US" altLang="zh-C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tonnes</a:t>
            </a:r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070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C924042-552B-1A7B-C6AD-90344107D064}"/>
              </a:ext>
            </a:extLst>
          </p:cNvPr>
          <p:cNvSpPr txBox="1">
            <a:spLocks/>
          </p:cNvSpPr>
          <p:nvPr/>
        </p:nvSpPr>
        <p:spPr>
          <a:xfrm>
            <a:off x="141740" y="90065"/>
            <a:ext cx="11918600" cy="577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LSOA-Level Road Transport Emissions </a:t>
            </a:r>
            <a:r>
              <a:rPr lang="en-GB" altLang="zh-CN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km² </a:t>
            </a:r>
            <a:r>
              <a:rPr lang="en-US" altLang="zh-CN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2036</a:t>
            </a:r>
          </a:p>
        </p:txBody>
      </p:sp>
      <p:sp>
        <p:nvSpPr>
          <p:cNvPr id="4" name="文本框 19">
            <a:extLst>
              <a:ext uri="{FF2B5EF4-FFF2-40B4-BE49-F238E27FC236}">
                <a16:creationId xmlns:a16="http://schemas.microsoft.com/office/drawing/2014/main" id="{CCD27CA1-B58D-B1B6-FB86-12770FCE7A70}"/>
              </a:ext>
            </a:extLst>
          </p:cNvPr>
          <p:cNvSpPr txBox="1"/>
          <p:nvPr/>
        </p:nvSpPr>
        <p:spPr>
          <a:xfrm>
            <a:off x="141740" y="577238"/>
            <a:ext cx="89545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3A7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 Doubling Bus Trips with 100% Bus Electrification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5BCAB4-635C-3F5D-A16E-C4AD58286BD5}"/>
              </a:ext>
            </a:extLst>
          </p:cNvPr>
          <p:cNvGrpSpPr/>
          <p:nvPr/>
        </p:nvGrpSpPr>
        <p:grpSpPr>
          <a:xfrm>
            <a:off x="6408197" y="1211674"/>
            <a:ext cx="5524048" cy="3695275"/>
            <a:chOff x="6656829" y="1790699"/>
            <a:chExt cx="4878932" cy="3273571"/>
          </a:xfrm>
        </p:grpSpPr>
        <p:pic>
          <p:nvPicPr>
            <p:cNvPr id="5" name="Picture 4" descr="A group of images of a map&#10;&#10;AI-generated content may be incorrect.">
              <a:extLst>
                <a:ext uri="{FF2B5EF4-FFF2-40B4-BE49-F238E27FC236}">
                  <a16:creationId xmlns:a16="http://schemas.microsoft.com/office/drawing/2014/main" id="{C4EE050A-5B89-B2F9-7BB7-3460CAE6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" t="54308" r="51197" b="2213"/>
            <a:stretch>
              <a:fillRect/>
            </a:stretch>
          </p:blipFill>
          <p:spPr>
            <a:xfrm>
              <a:off x="6656829" y="1909762"/>
              <a:ext cx="4878932" cy="315450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D79598-D993-9F13-AEFE-8289523D4C7B}"/>
                </a:ext>
              </a:extLst>
            </p:cNvPr>
            <p:cNvSpPr/>
            <p:nvPr/>
          </p:nvSpPr>
          <p:spPr>
            <a:xfrm>
              <a:off x="6705600" y="1790699"/>
              <a:ext cx="495300" cy="323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文本框 6">
            <a:extLst>
              <a:ext uri="{FF2B5EF4-FFF2-40B4-BE49-F238E27FC236}">
                <a16:creationId xmlns:a16="http://schemas.microsoft.com/office/drawing/2014/main" id="{A89F9030-13D7-0177-7520-AF2F2955C395}"/>
              </a:ext>
            </a:extLst>
          </p:cNvPr>
          <p:cNvSpPr txBox="1"/>
          <p:nvPr/>
        </p:nvSpPr>
        <p:spPr>
          <a:xfrm>
            <a:off x="872495" y="4947709"/>
            <a:ext cx="10956575" cy="44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60000">
              <a:lnSpc>
                <a:spcPts val="29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080375" algn="l"/>
              </a:tabLst>
            </a:pPr>
            <a:r>
              <a:rPr lang="en-US" altLang="zh-CN" sz="2000">
                <a:latin typeface="Helvetica" panose="020B0604020202030204" pitchFamily="34" charset="0"/>
              </a:rPr>
              <a:t>Emissions hotspots are observed in </a:t>
            </a:r>
            <a:r>
              <a:rPr lang="en-GB" altLang="zh-CN" sz="2000">
                <a:solidFill>
                  <a:srgbClr val="1F98B3"/>
                </a:solidFill>
                <a:latin typeface="Helvetica" panose="020B0604020202030204" pitchFamily="34" charset="0"/>
              </a:rPr>
              <a:t>motorways </a:t>
            </a:r>
            <a:r>
              <a:rPr lang="en-GB" altLang="zh-CN" sz="2000">
                <a:latin typeface="Helvetica" panose="020B0604020202030204" pitchFamily="34" charset="0"/>
              </a:rPr>
              <a:t>and the </a:t>
            </a:r>
            <a:r>
              <a:rPr lang="en-GB" altLang="zh-CN" sz="2000">
                <a:solidFill>
                  <a:srgbClr val="1F98B3"/>
                </a:solidFill>
                <a:latin typeface="Helvetica" panose="020B0604020202030204" pitchFamily="34" charset="0"/>
              </a:rPr>
              <a:t>central urban areas</a:t>
            </a:r>
            <a:r>
              <a:rPr lang="en-GB" altLang="zh-CN" sz="2000">
                <a:latin typeface="Helvetica" panose="020B0604020202030204" pitchFamily="34" charset="0"/>
              </a:rPr>
              <a:t>.</a:t>
            </a:r>
            <a:endParaRPr lang="en-US" altLang="zh-CN" sz="2000">
              <a:latin typeface="Helvetica" panose="020B0604020202030204" pitchFamily="34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C5BAABCA-B839-9A54-9C1A-7B5FD43D8D24}"/>
              </a:ext>
            </a:extLst>
          </p:cNvPr>
          <p:cNvSpPr txBox="1"/>
          <p:nvPr/>
        </p:nvSpPr>
        <p:spPr>
          <a:xfrm>
            <a:off x="4504717" y="5521450"/>
            <a:ext cx="6803674" cy="1200329"/>
          </a:xfrm>
          <a:prstGeom prst="rect">
            <a:avLst/>
          </a:prstGeom>
          <a:solidFill>
            <a:srgbClr val="E8E8E8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altLang="zh-CN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LSOA: Lower layer Super Output Area.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zh-CN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Emissions are assigned to each LSOA by road length proportion and then dividing by the LSOA’s area (km²).</a:t>
            </a:r>
            <a:endParaRPr lang="zh-CN" altLang="en-US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EB0A93-5B3D-ECBA-12B0-A5AEB6D27A7E}"/>
              </a:ext>
            </a:extLst>
          </p:cNvPr>
          <p:cNvGrpSpPr/>
          <p:nvPr/>
        </p:nvGrpSpPr>
        <p:grpSpPr>
          <a:xfrm>
            <a:off x="172413" y="1309336"/>
            <a:ext cx="5817832" cy="3560874"/>
            <a:chOff x="78143" y="1299811"/>
            <a:chExt cx="5817832" cy="3560874"/>
          </a:xfrm>
        </p:grpSpPr>
        <p:pic>
          <p:nvPicPr>
            <p:cNvPr id="2" name="Picture 1" descr="A group of images of a map&#10;&#10;AI-generated content may be incorrect.">
              <a:extLst>
                <a:ext uri="{FF2B5EF4-FFF2-40B4-BE49-F238E27FC236}">
                  <a16:creationId xmlns:a16="http://schemas.microsoft.com/office/drawing/2014/main" id="{C9A799B1-6075-6AB9-E9AC-A7DB8F0E9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" t="6669" r="51405" b="50458"/>
            <a:stretch>
              <a:fillRect/>
            </a:stretch>
          </p:blipFill>
          <p:spPr>
            <a:xfrm>
              <a:off x="446540" y="1299811"/>
              <a:ext cx="5449435" cy="356087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68F5491-DF78-4D95-6EB9-CB5737B71272}"/>
                </a:ext>
              </a:extLst>
            </p:cNvPr>
            <p:cNvGrpSpPr/>
            <p:nvPr/>
          </p:nvGrpSpPr>
          <p:grpSpPr>
            <a:xfrm>
              <a:off x="78143" y="1832782"/>
              <a:ext cx="5646430" cy="2631712"/>
              <a:chOff x="78143" y="1832782"/>
              <a:chExt cx="5646430" cy="2631712"/>
            </a:xfrm>
          </p:grpSpPr>
          <p:sp>
            <p:nvSpPr>
              <p:cNvPr id="13" name="文本框 9">
                <a:extLst>
                  <a:ext uri="{FF2B5EF4-FFF2-40B4-BE49-F238E27FC236}">
                    <a16:creationId xmlns:a16="http://schemas.microsoft.com/office/drawing/2014/main" id="{29D5DEDA-08C8-E04B-0746-7F3C65B8B706}"/>
                  </a:ext>
                </a:extLst>
              </p:cNvPr>
              <p:cNvSpPr txBox="1"/>
              <p:nvPr/>
            </p:nvSpPr>
            <p:spPr>
              <a:xfrm>
                <a:off x="2155892" y="3076209"/>
                <a:ext cx="148676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Birmingham</a:t>
                </a:r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文本框 10">
                <a:extLst>
                  <a:ext uri="{FF2B5EF4-FFF2-40B4-BE49-F238E27FC236}">
                    <a16:creationId xmlns:a16="http://schemas.microsoft.com/office/drawing/2014/main" id="{2C62A69E-F998-91F2-9A9B-D11A292C6D58}"/>
                  </a:ext>
                </a:extLst>
              </p:cNvPr>
              <p:cNvSpPr txBox="1"/>
              <p:nvPr/>
            </p:nvSpPr>
            <p:spPr>
              <a:xfrm>
                <a:off x="612490" y="3007020"/>
                <a:ext cx="94036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Dudley</a:t>
                </a:r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文本框 11">
                <a:extLst>
                  <a:ext uri="{FF2B5EF4-FFF2-40B4-BE49-F238E27FC236}">
                    <a16:creationId xmlns:a16="http://schemas.microsoft.com/office/drawing/2014/main" id="{1AA2C3DF-AA42-F0CD-2920-F013F0A79304}"/>
                  </a:ext>
                </a:extLst>
              </p:cNvPr>
              <p:cNvSpPr txBox="1"/>
              <p:nvPr/>
            </p:nvSpPr>
            <p:spPr>
              <a:xfrm>
                <a:off x="1802297" y="1832782"/>
                <a:ext cx="90061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Walsall</a:t>
                </a:r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文本框 12">
                <a:extLst>
                  <a:ext uri="{FF2B5EF4-FFF2-40B4-BE49-F238E27FC236}">
                    <a16:creationId xmlns:a16="http://schemas.microsoft.com/office/drawing/2014/main" id="{17C767B8-ED88-BE99-9525-A2071803C51E}"/>
                  </a:ext>
                </a:extLst>
              </p:cNvPr>
              <p:cNvSpPr txBox="1"/>
              <p:nvPr/>
            </p:nvSpPr>
            <p:spPr>
              <a:xfrm>
                <a:off x="1320634" y="2518273"/>
                <a:ext cx="113681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Sandwell</a:t>
                </a:r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文本框 13">
                <a:extLst>
                  <a:ext uri="{FF2B5EF4-FFF2-40B4-BE49-F238E27FC236}">
                    <a16:creationId xmlns:a16="http://schemas.microsoft.com/office/drawing/2014/main" id="{16530248-8789-6164-2339-A2FFAC192F49}"/>
                  </a:ext>
                </a:extLst>
              </p:cNvPr>
              <p:cNvSpPr txBox="1"/>
              <p:nvPr/>
            </p:nvSpPr>
            <p:spPr>
              <a:xfrm>
                <a:off x="3513461" y="4095162"/>
                <a:ext cx="107220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Solihull</a:t>
                </a:r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文本框 14">
                <a:extLst>
                  <a:ext uri="{FF2B5EF4-FFF2-40B4-BE49-F238E27FC236}">
                    <a16:creationId xmlns:a16="http://schemas.microsoft.com/office/drawing/2014/main" id="{55F191B0-1675-6A31-7D74-1A5BBA9EF483}"/>
                  </a:ext>
                </a:extLst>
              </p:cNvPr>
              <p:cNvSpPr txBox="1"/>
              <p:nvPr/>
            </p:nvSpPr>
            <p:spPr>
              <a:xfrm>
                <a:off x="4619017" y="4000500"/>
                <a:ext cx="110555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Coventry</a:t>
                </a:r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文本框 15">
                <a:extLst>
                  <a:ext uri="{FF2B5EF4-FFF2-40B4-BE49-F238E27FC236}">
                    <a16:creationId xmlns:a16="http://schemas.microsoft.com/office/drawing/2014/main" id="{64F857DA-A1D0-199E-B91B-E3168CD1745F}"/>
                  </a:ext>
                </a:extLst>
              </p:cNvPr>
              <p:cNvSpPr txBox="1"/>
              <p:nvPr/>
            </p:nvSpPr>
            <p:spPr>
              <a:xfrm>
                <a:off x="78143" y="2051754"/>
                <a:ext cx="194981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60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nl-NL" altLang="zh-CN" sz="1800">
                    <a:solidFill>
                      <a:schemeClr val="tx1"/>
                    </a:solidFill>
                  </a:rPr>
                  <a:t>Wolverhampton</a:t>
                </a: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2113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BB6F76C9-66F0-8570-F710-8FC07180F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r="2885"/>
          <a:stretch>
            <a:fillRect/>
          </a:stretch>
        </p:blipFill>
        <p:spPr>
          <a:xfrm>
            <a:off x="6047511" y="1038903"/>
            <a:ext cx="5636525" cy="38142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7715F9-4D69-B1B1-9EAF-8E5DE64B6846}"/>
              </a:ext>
            </a:extLst>
          </p:cNvPr>
          <p:cNvGrpSpPr/>
          <p:nvPr/>
        </p:nvGrpSpPr>
        <p:grpSpPr>
          <a:xfrm>
            <a:off x="379530" y="1228614"/>
            <a:ext cx="5981806" cy="3635143"/>
            <a:chOff x="424329" y="1341770"/>
            <a:chExt cx="5795602" cy="3521987"/>
          </a:xfrm>
        </p:grpSpPr>
        <p:pic>
          <p:nvPicPr>
            <p:cNvPr id="20" name="图片 19" descr="地图&#10;&#10;AI 生成的内容可能不正确。">
              <a:extLst>
                <a:ext uri="{FF2B5EF4-FFF2-40B4-BE49-F238E27FC236}">
                  <a16:creationId xmlns:a16="http://schemas.microsoft.com/office/drawing/2014/main" id="{1A52F1EA-6C06-69FC-8547-8E5F8F4AF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8" r="48773" b="51301"/>
            <a:stretch>
              <a:fillRect/>
            </a:stretch>
          </p:blipFill>
          <p:spPr>
            <a:xfrm>
              <a:off x="424329" y="1405648"/>
              <a:ext cx="5795602" cy="345810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518D135-B90E-A810-7398-AB56E8F6E05C}"/>
                </a:ext>
              </a:extLst>
            </p:cNvPr>
            <p:cNvSpPr/>
            <p:nvPr/>
          </p:nvSpPr>
          <p:spPr>
            <a:xfrm>
              <a:off x="594613" y="1341770"/>
              <a:ext cx="560791" cy="365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\\z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FBADF570-DC81-B71B-A553-635A5CEC28A4}"/>
              </a:ext>
            </a:extLst>
          </p:cNvPr>
          <p:cNvSpPr txBox="1">
            <a:spLocks/>
          </p:cNvSpPr>
          <p:nvPr/>
        </p:nvSpPr>
        <p:spPr>
          <a:xfrm>
            <a:off x="8993" y="91586"/>
            <a:ext cx="12193277" cy="577989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000"/>
              <a:t>LSOA-Level Road Transport Emissions Reductions (vs. 2036 BAU)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6B547A3-7C99-1397-FC0C-5855788B5D66}"/>
              </a:ext>
            </a:extLst>
          </p:cNvPr>
          <p:cNvSpPr txBox="1"/>
          <p:nvPr/>
        </p:nvSpPr>
        <p:spPr>
          <a:xfrm>
            <a:off x="2443818" y="5760254"/>
            <a:ext cx="794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Solihull</a:t>
            </a:r>
            <a:endParaRPr lang="zh-CN" altLang="en-US" sz="1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7067F75-AF66-2436-AF59-ED6C76C67F0A}"/>
              </a:ext>
            </a:extLst>
          </p:cNvPr>
          <p:cNvSpPr txBox="1"/>
          <p:nvPr/>
        </p:nvSpPr>
        <p:spPr>
          <a:xfrm>
            <a:off x="3237831" y="5581235"/>
            <a:ext cx="851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Coventry</a:t>
            </a:r>
            <a:endParaRPr lang="zh-CN" altLang="en-US" sz="1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C81DDA2-C937-D104-736D-05B2DA375EDB}"/>
              </a:ext>
            </a:extLst>
          </p:cNvPr>
          <p:cNvSpPr txBox="1"/>
          <p:nvPr/>
        </p:nvSpPr>
        <p:spPr>
          <a:xfrm>
            <a:off x="720883" y="5144575"/>
            <a:ext cx="810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Dudley</a:t>
            </a:r>
            <a:endParaRPr lang="zh-CN" altLang="en-US" sz="1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een outline of a map&#10;&#10;Description automatically generated">
            <a:extLst>
              <a:ext uri="{FF2B5EF4-FFF2-40B4-BE49-F238E27FC236}">
                <a16:creationId xmlns:a16="http://schemas.microsoft.com/office/drawing/2014/main" id="{467BC5D2-FA42-8007-B60E-E27CC0FE7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44279"/>
            <a:ext cx="1155405" cy="613721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367B3B9E-FB91-095B-BADA-AA63BF7B1172}"/>
              </a:ext>
            </a:extLst>
          </p:cNvPr>
          <p:cNvSpPr txBox="1"/>
          <p:nvPr/>
        </p:nvSpPr>
        <p:spPr>
          <a:xfrm>
            <a:off x="141740" y="577238"/>
            <a:ext cx="89545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3A7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 Doubling Bus Trips with 100% Bus Electrification</a:t>
            </a:r>
          </a:p>
        </p:txBody>
      </p:sp>
      <p:sp>
        <p:nvSpPr>
          <p:cNvPr id="19" name="文本框 24">
            <a:extLst>
              <a:ext uri="{FF2B5EF4-FFF2-40B4-BE49-F238E27FC236}">
                <a16:creationId xmlns:a16="http://schemas.microsoft.com/office/drawing/2014/main" id="{54A5C364-0E14-C8E1-E9D5-1FEFD51175E4}"/>
              </a:ext>
            </a:extLst>
          </p:cNvPr>
          <p:cNvSpPr txBox="1"/>
          <p:nvPr/>
        </p:nvSpPr>
        <p:spPr>
          <a:xfrm>
            <a:off x="8460767" y="6076350"/>
            <a:ext cx="794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Solihull</a:t>
            </a:r>
            <a:endParaRPr lang="zh-CN" altLang="en-US" sz="1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文本框 27">
            <a:extLst>
              <a:ext uri="{FF2B5EF4-FFF2-40B4-BE49-F238E27FC236}">
                <a16:creationId xmlns:a16="http://schemas.microsoft.com/office/drawing/2014/main" id="{6D8F4BC0-461B-7840-B4CB-C43ACA6F6169}"/>
              </a:ext>
            </a:extLst>
          </p:cNvPr>
          <p:cNvSpPr txBox="1"/>
          <p:nvPr/>
        </p:nvSpPr>
        <p:spPr>
          <a:xfrm>
            <a:off x="6737832" y="5460671"/>
            <a:ext cx="810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Dudley</a:t>
            </a:r>
            <a:endParaRPr lang="zh-CN" altLang="en-US" sz="1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B358A8-63F3-2DDC-9FF7-6BFE1FD0D722}"/>
              </a:ext>
            </a:extLst>
          </p:cNvPr>
          <p:cNvSpPr txBox="1"/>
          <p:nvPr/>
        </p:nvSpPr>
        <p:spPr>
          <a:xfrm>
            <a:off x="1032788" y="5068019"/>
            <a:ext cx="10187662" cy="122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60000">
              <a:lnSpc>
                <a:spcPts val="26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080375" algn="l"/>
              </a:tabLst>
            </a:pPr>
            <a:r>
              <a:rPr lang="en-US" altLang="zh-CN" sz="2000">
                <a:latin typeface="Helvetica" panose="020B0604020202030204" pitchFamily="34" charset="0"/>
              </a:rPr>
              <a:t>CO₂ reductions are concentrated in </a:t>
            </a:r>
            <a:r>
              <a:rPr lang="en-US" altLang="zh-CN" sz="2000">
                <a:solidFill>
                  <a:srgbClr val="1F98B3"/>
                </a:solidFill>
                <a:latin typeface="Helvetica" panose="020B0604020202030204" pitchFamily="34" charset="0"/>
              </a:rPr>
              <a:t>Birmingham</a:t>
            </a:r>
            <a:r>
              <a:rPr lang="en-US" altLang="zh-CN" sz="2000">
                <a:latin typeface="Helvetica" panose="020B0604020202030204" pitchFamily="34" charset="0"/>
              </a:rPr>
              <a:t>.</a:t>
            </a:r>
          </a:p>
          <a:p>
            <a:pPr marL="457200" indent="-360000">
              <a:lnSpc>
                <a:spcPts val="26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080375" algn="l"/>
              </a:tabLst>
            </a:pPr>
            <a:r>
              <a:rPr lang="en-US" altLang="zh-CN" sz="2000">
                <a:latin typeface="Helvetica" panose="020B0604020202030204" pitchFamily="34" charset="0"/>
              </a:rPr>
              <a:t>PM</a:t>
            </a:r>
            <a:r>
              <a:rPr lang="en-US" altLang="zh-CN" sz="2000" baseline="-25000">
                <a:latin typeface="Helvetica" panose="020B0604020202030204" pitchFamily="34" charset="0"/>
              </a:rPr>
              <a:t>2.5</a:t>
            </a:r>
            <a:r>
              <a:rPr lang="en-US" altLang="zh-CN" sz="2000">
                <a:latin typeface="Helvetica" panose="020B0604020202030204" pitchFamily="34" charset="0"/>
              </a:rPr>
              <a:t> show reductions in most areas apart from busy roads with lots of buses (non-exhaust emissions: increase in buses + heavier electric vehicles).</a:t>
            </a:r>
          </a:p>
        </p:txBody>
      </p:sp>
      <p:sp>
        <p:nvSpPr>
          <p:cNvPr id="22" name="文本框 9">
            <a:extLst>
              <a:ext uri="{FF2B5EF4-FFF2-40B4-BE49-F238E27FC236}">
                <a16:creationId xmlns:a16="http://schemas.microsoft.com/office/drawing/2014/main" id="{0EE6086E-E148-5360-EDCF-A50A5D969CAE}"/>
              </a:ext>
            </a:extLst>
          </p:cNvPr>
          <p:cNvSpPr txBox="1"/>
          <p:nvPr/>
        </p:nvSpPr>
        <p:spPr>
          <a:xfrm>
            <a:off x="2250162" y="3085734"/>
            <a:ext cx="14867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Birmingham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10">
            <a:extLst>
              <a:ext uri="{FF2B5EF4-FFF2-40B4-BE49-F238E27FC236}">
                <a16:creationId xmlns:a16="http://schemas.microsoft.com/office/drawing/2014/main" id="{41767CFC-7320-F1E7-E12F-EE60B0543AB1}"/>
              </a:ext>
            </a:extLst>
          </p:cNvPr>
          <p:cNvSpPr txBox="1"/>
          <p:nvPr/>
        </p:nvSpPr>
        <p:spPr>
          <a:xfrm>
            <a:off x="706760" y="3016545"/>
            <a:ext cx="9403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Dudley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11">
            <a:extLst>
              <a:ext uri="{FF2B5EF4-FFF2-40B4-BE49-F238E27FC236}">
                <a16:creationId xmlns:a16="http://schemas.microsoft.com/office/drawing/2014/main" id="{5DCC465F-A891-B5AA-7B62-A74A51D9A19B}"/>
              </a:ext>
            </a:extLst>
          </p:cNvPr>
          <p:cNvSpPr txBox="1"/>
          <p:nvPr/>
        </p:nvSpPr>
        <p:spPr>
          <a:xfrm>
            <a:off x="1896567" y="1842307"/>
            <a:ext cx="9006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Walsall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文本框 12">
            <a:extLst>
              <a:ext uri="{FF2B5EF4-FFF2-40B4-BE49-F238E27FC236}">
                <a16:creationId xmlns:a16="http://schemas.microsoft.com/office/drawing/2014/main" id="{CF8FD0E3-E45A-D772-F18C-BC1AFBD1411D}"/>
              </a:ext>
            </a:extLst>
          </p:cNvPr>
          <p:cNvSpPr txBox="1"/>
          <p:nvPr/>
        </p:nvSpPr>
        <p:spPr>
          <a:xfrm>
            <a:off x="1414904" y="2527798"/>
            <a:ext cx="11368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Sandwell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文本框 13">
            <a:extLst>
              <a:ext uri="{FF2B5EF4-FFF2-40B4-BE49-F238E27FC236}">
                <a16:creationId xmlns:a16="http://schemas.microsoft.com/office/drawing/2014/main" id="{B68D0B4D-1C0C-DD79-EF35-074F9ACCA1E5}"/>
              </a:ext>
            </a:extLst>
          </p:cNvPr>
          <p:cNvSpPr txBox="1"/>
          <p:nvPr/>
        </p:nvSpPr>
        <p:spPr>
          <a:xfrm>
            <a:off x="3607731" y="4104687"/>
            <a:ext cx="10722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Solihull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文本框 14">
            <a:extLst>
              <a:ext uri="{FF2B5EF4-FFF2-40B4-BE49-F238E27FC236}">
                <a16:creationId xmlns:a16="http://schemas.microsoft.com/office/drawing/2014/main" id="{CA8FBE45-EC79-6121-EE4A-C072F3EC3795}"/>
              </a:ext>
            </a:extLst>
          </p:cNvPr>
          <p:cNvSpPr txBox="1"/>
          <p:nvPr/>
        </p:nvSpPr>
        <p:spPr>
          <a:xfrm>
            <a:off x="4713287" y="4010025"/>
            <a:ext cx="11055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Coventry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文本框 15">
            <a:extLst>
              <a:ext uri="{FF2B5EF4-FFF2-40B4-BE49-F238E27FC236}">
                <a16:creationId xmlns:a16="http://schemas.microsoft.com/office/drawing/2014/main" id="{A4936759-86AB-3EC1-C9C0-DB8DE89C8046}"/>
              </a:ext>
            </a:extLst>
          </p:cNvPr>
          <p:cNvSpPr txBox="1"/>
          <p:nvPr/>
        </p:nvSpPr>
        <p:spPr>
          <a:xfrm>
            <a:off x="172413" y="2061279"/>
            <a:ext cx="19498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altLang="zh-CN" sz="1800">
                <a:solidFill>
                  <a:schemeClr val="tx1"/>
                </a:solidFill>
              </a:rPr>
              <a:t>Wolverhampton</a:t>
            </a:r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55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591B8F27DB602D4D92C121A5738C411F" ma:contentTypeVersion="17" ma:contentTypeDescription="新建文档。" ma:contentTypeScope="" ma:versionID="3b31cbad07e5542b672d1a17d97a5f63">
  <xsd:schema xmlns:xsd="http://www.w3.org/2001/XMLSchema" xmlns:xs="http://www.w3.org/2001/XMLSchema" xmlns:p="http://schemas.microsoft.com/office/2006/metadata/properties" xmlns:ns2="19a1f35d-b790-4f48-b640-644ba928065d" xmlns:ns3="f28a8e89-3a1f-4a4f-91ac-6ad790448e67" targetNamespace="http://schemas.microsoft.com/office/2006/metadata/properties" ma:root="true" ma:fieldsID="df5cab26098162fdcd752dcfcf17575e" ns2:_="" ns3:_="">
    <xsd:import namespace="19a1f35d-b790-4f48-b640-644ba928065d"/>
    <xsd:import namespace="f28a8e89-3a1f-4a4f-91ac-6ad790448e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Dat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1f35d-b790-4f48-b640-644ba92806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图像标记" ma:readOnly="false" ma:fieldId="{5cf76f15-5ced-4ddc-b409-7134ff3c332f}" ma:taxonomyMulti="true" ma:sspId="ac7af76c-f141-45ca-ae1a-4959eb0cbd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Date" ma:index="23" nillable="true" ma:displayName="Date" ma:format="DateOnly" ma:internalName="Date">
      <xsd:simpleType>
        <xsd:restriction base="dms:DateTim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8a8e89-3a1f-4a4f-91ac-6ad790448e6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58be7bd-30ac-42fd-bafd-0b063da51fc5}" ma:internalName="TaxCatchAll" ma:showField="CatchAllData" ma:web="f28a8e89-3a1f-4a4f-91ac-6ad790448e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8a8e89-3a1f-4a4f-91ac-6ad790448e67" xsi:nil="true"/>
    <Date xmlns="19a1f35d-b790-4f48-b640-644ba928065d" xsi:nil="true"/>
    <lcf76f155ced4ddcb4097134ff3c332f xmlns="19a1f35d-b790-4f48-b640-644ba928065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8F7ED65-12F4-44E1-931D-7F63C266A0C5}"/>
</file>

<file path=customXml/itemProps2.xml><?xml version="1.0" encoding="utf-8"?>
<ds:datastoreItem xmlns:ds="http://schemas.openxmlformats.org/officeDocument/2006/customXml" ds:itemID="{FD51E864-8847-4A5D-93F0-551425F01AB6}"/>
</file>

<file path=customXml/itemProps3.xml><?xml version="1.0" encoding="utf-8"?>
<ds:datastoreItem xmlns:ds="http://schemas.openxmlformats.org/officeDocument/2006/customXml" ds:itemID="{5E50A223-6DF4-4F3D-9227-75E081600440}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10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主题​​</vt:lpstr>
      <vt:lpstr>Co-developing Net Zero Transport Policy Scenarios to Quantify Future Emissions Changes in the West Midlands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Co-developing Net Zero Transport Policy Scenarios to Quantify Future Emission Changes in the West Midlands</dc:title>
  <dc:creator>Ye</dc:creator>
  <cp:revision>1</cp:revision>
  <dcterms:created xsi:type="dcterms:W3CDTF">2025-06-13T09:49:19Z</dcterms:created>
  <dcterms:modified xsi:type="dcterms:W3CDTF">2025-06-19T07:19:08Z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0x010100591B8F27DB602D4D92C121A5738C411F</vt:lpwstr>
  </property>
</Properties>
</file>